
<file path=[Content_Types].xml><?xml version="1.0" encoding="utf-8"?>
<Types xmlns="http://schemas.openxmlformats.org/package/2006/content-types">
  <Default Extension="xml" ContentType="application/xml"/>
  <Default Extension="svg" ContentType="image/svg+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77"/>
  </p:notesMasterIdLst>
  <p:sldIdLst>
    <p:sldId id="256" r:id="rId2"/>
    <p:sldId id="257" r:id="rId3"/>
    <p:sldId id="319" r:id="rId4"/>
    <p:sldId id="394" r:id="rId5"/>
    <p:sldId id="360" r:id="rId6"/>
    <p:sldId id="323" r:id="rId7"/>
    <p:sldId id="324" r:id="rId8"/>
    <p:sldId id="325" r:id="rId9"/>
    <p:sldId id="326" r:id="rId10"/>
    <p:sldId id="327" r:id="rId11"/>
    <p:sldId id="328" r:id="rId12"/>
    <p:sldId id="329" r:id="rId13"/>
    <p:sldId id="341" r:id="rId14"/>
    <p:sldId id="342" r:id="rId15"/>
    <p:sldId id="343" r:id="rId16"/>
    <p:sldId id="344" r:id="rId17"/>
    <p:sldId id="376" r:id="rId18"/>
    <p:sldId id="377" r:id="rId19"/>
    <p:sldId id="378" r:id="rId20"/>
    <p:sldId id="379" r:id="rId21"/>
    <p:sldId id="380" r:id="rId22"/>
    <p:sldId id="381" r:id="rId23"/>
    <p:sldId id="382" r:id="rId24"/>
    <p:sldId id="384" r:id="rId25"/>
    <p:sldId id="345" r:id="rId26"/>
    <p:sldId id="402" r:id="rId27"/>
    <p:sldId id="283" r:id="rId28"/>
    <p:sldId id="285" r:id="rId29"/>
    <p:sldId id="268" r:id="rId30"/>
    <p:sldId id="269" r:id="rId31"/>
    <p:sldId id="270" r:id="rId32"/>
    <p:sldId id="401" r:id="rId33"/>
    <p:sldId id="350" r:id="rId34"/>
    <p:sldId id="351" r:id="rId35"/>
    <p:sldId id="352" r:id="rId36"/>
    <p:sldId id="353" r:id="rId37"/>
    <p:sldId id="354" r:id="rId38"/>
    <p:sldId id="355" r:id="rId39"/>
    <p:sldId id="356" r:id="rId40"/>
    <p:sldId id="357" r:id="rId41"/>
    <p:sldId id="358" r:id="rId42"/>
    <p:sldId id="359" r:id="rId43"/>
    <p:sldId id="361" r:id="rId44"/>
    <p:sldId id="362" r:id="rId45"/>
    <p:sldId id="363" r:id="rId46"/>
    <p:sldId id="375" r:id="rId47"/>
    <p:sldId id="365" r:id="rId48"/>
    <p:sldId id="366" r:id="rId49"/>
    <p:sldId id="395" r:id="rId50"/>
    <p:sldId id="396" r:id="rId51"/>
    <p:sldId id="399" r:id="rId52"/>
    <p:sldId id="369" r:id="rId53"/>
    <p:sldId id="370" r:id="rId54"/>
    <p:sldId id="371" r:id="rId55"/>
    <p:sldId id="413" r:id="rId56"/>
    <p:sldId id="271" r:id="rId57"/>
    <p:sldId id="272" r:id="rId58"/>
    <p:sldId id="397" r:id="rId59"/>
    <p:sldId id="277" r:id="rId60"/>
    <p:sldId id="278" r:id="rId61"/>
    <p:sldId id="279" r:id="rId62"/>
    <p:sldId id="281" r:id="rId63"/>
    <p:sldId id="273" r:id="rId64"/>
    <p:sldId id="274" r:id="rId65"/>
    <p:sldId id="275" r:id="rId66"/>
    <p:sldId id="276" r:id="rId67"/>
    <p:sldId id="409" r:id="rId68"/>
    <p:sldId id="414" r:id="rId69"/>
    <p:sldId id="411" r:id="rId70"/>
    <p:sldId id="404" r:id="rId71"/>
    <p:sldId id="408" r:id="rId72"/>
    <p:sldId id="410" r:id="rId73"/>
    <p:sldId id="407" r:id="rId74"/>
    <p:sldId id="405" r:id="rId75"/>
    <p:sldId id="406"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46"/>
    <p:restoredTop sz="94637"/>
  </p:normalViewPr>
  <p:slideViewPr>
    <p:cSldViewPr snapToGrid="0" snapToObjects="1">
      <p:cViewPr>
        <p:scale>
          <a:sx n="107" d="100"/>
          <a:sy n="107" d="100"/>
        </p:scale>
        <p:origin x="144" y="1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6F5D34BF-2D56-D145-B922-0F045230A5FF}" type="presOf" srcId="{CD4D9E06-E4A4-AD41-B37D-A535B7CE9673}" destId="{6EA3D4E5-29F5-EC41-88FB-78FDDECE23CF}" srcOrd="0" destOrd="0" presId="urn:microsoft.com/office/officeart/2005/8/layout/hierarchy2"/>
    <dgm:cxn modelId="{1A81D288-F013-5848-9A00-6900745AE40C}" type="presOf" srcId="{A3534884-AE6E-594C-B1EF-380F2CF3163C}" destId="{717B8C19-C5D6-4145-B7A5-E8C6CA001869}"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 Id="rId3"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 Id="rId3"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12504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34752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2722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9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356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498931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447249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20811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poloclub.github.io</a:t>
            </a:r>
            <a:r>
              <a:rPr lang="en-US" dirty="0" smtClean="0"/>
              <a:t>/</a:t>
            </a:r>
            <a:r>
              <a:rPr lang="en-US" dirty="0" err="1" smtClean="0"/>
              <a:t>ganlab</a:t>
            </a:r>
            <a:r>
              <a:rPr lang="en-US" dirty="0" smtClean="0"/>
              <a: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1291172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4791156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45715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1758789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20083772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1907467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648124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987329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44606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12537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7E2330-536D-2343-85F2-147F226D6DA6}" type="datetime1">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121738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4/8/20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7.png"/><Relationship Id="rId16" Type="http://schemas.openxmlformats.org/officeDocument/2006/relationships/image" Target="../media/image11.png"/><Relationship Id="rId17" Type="http://schemas.openxmlformats.org/officeDocument/2006/relationships/image" Target="../media/image12.png"/><Relationship Id="rId18" Type="http://schemas.openxmlformats.org/officeDocument/2006/relationships/image" Target="../media/image8.png"/><Relationship Id="rId1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svg"/><Relationship Id="rId5" Type="http://schemas.openxmlformats.org/officeDocument/2006/relationships/image" Target="../media/image11.png"/><Relationship Id="rId6" Type="http://schemas.openxmlformats.org/officeDocument/2006/relationships/image" Target="../media/image16.svg"/><Relationship Id="rId7" Type="http://schemas.openxmlformats.org/officeDocument/2006/relationships/image" Target="../media/image6.png"/><Relationship Id="rId8" Type="http://schemas.openxmlformats.org/officeDocument/2006/relationships/image" Target="../media/image6.svg"/><Relationship Id="rId9" Type="http://schemas.openxmlformats.org/officeDocument/2006/relationships/image" Target="../media/image12.png"/><Relationship Id="rId10"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svg"/><Relationship Id="rId5" Type="http://schemas.openxmlformats.org/officeDocument/2006/relationships/image" Target="../media/image1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svg"/><Relationship Id="rId5" Type="http://schemas.openxmlformats.org/officeDocument/2006/relationships/image" Target="../media/image1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svg"/><Relationship Id="rId5" Type="http://schemas.openxmlformats.org/officeDocument/2006/relationships/image" Target="../media/image1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svg"/><Relationship Id="rId5" Type="http://schemas.openxmlformats.org/officeDocument/2006/relationships/image" Target="../media/image1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oleObject1.bin"/><Relationship Id="rId7" Type="http://schemas.openxmlformats.org/officeDocument/2006/relationships/image" Target="../media/image14.emf"/><Relationship Id="rId8" Type="http://schemas.openxmlformats.org/officeDocument/2006/relationships/oleObject" Target="../embeddings/oleObject2.bin"/><Relationship Id="rId9" Type="http://schemas.openxmlformats.org/officeDocument/2006/relationships/image" Target="../media/image15.emf"/><Relationship Id="rId10" Type="http://schemas.openxmlformats.org/officeDocument/2006/relationships/oleObject" Target="../embeddings/oleObject3.bin"/><Relationship Id="rId11"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8.png"/><Relationship Id="rId5" Type="http://schemas.openxmlformats.org/officeDocument/2006/relationships/oleObject" Target="../embeddings/oleObject4.bin"/><Relationship Id="rId6" Type="http://schemas.openxmlformats.org/officeDocument/2006/relationships/image" Target="../media/image14.emf"/><Relationship Id="rId7" Type="http://schemas.openxmlformats.org/officeDocument/2006/relationships/oleObject" Target="../embeddings/oleObject5.bin"/><Relationship Id="rId8" Type="http://schemas.openxmlformats.org/officeDocument/2006/relationships/image" Target="../media/image15.emf"/><Relationship Id="rId9" Type="http://schemas.openxmlformats.org/officeDocument/2006/relationships/oleObject" Target="../embeddings/oleObject6.bin"/><Relationship Id="rId10"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8.png"/><Relationship Id="rId5" Type="http://schemas.openxmlformats.org/officeDocument/2006/relationships/oleObject" Target="../embeddings/oleObject7.bin"/><Relationship Id="rId6"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8.bin"/><Relationship Id="rId5" Type="http://schemas.openxmlformats.org/officeDocument/2006/relationships/image" Target="../media/image20.emf"/><Relationship Id="rId6" Type="http://schemas.openxmlformats.org/officeDocument/2006/relationships/oleObject" Target="../embeddings/oleObject9.bin"/><Relationship Id="rId7" Type="http://schemas.openxmlformats.org/officeDocument/2006/relationships/image" Target="../media/image2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0.bin"/><Relationship Id="rId5" Type="http://schemas.openxmlformats.org/officeDocument/2006/relationships/image" Target="../media/image20.emf"/><Relationship Id="rId6" Type="http://schemas.openxmlformats.org/officeDocument/2006/relationships/oleObject" Target="../embeddings/oleObject11.bin"/><Relationship Id="rId7"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030.png"/><Relationship Id="rId5" Type="http://schemas.openxmlformats.org/officeDocument/2006/relationships/image" Target="../media/image24.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06.png"/><Relationship Id="rId5" Type="http://schemas.openxmlformats.org/officeDocument/2006/relationships/image" Target="../media/image2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8.tiff"/></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arxiv.org/abs/1609.05158"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ithub.com/soumith/ganhack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9.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hyperlink" Target="https://poloclub.github.io/ganlab/"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hyperlink" Target="https://arxiv.org/pdf/1809.11096.pdf" TargetMode="External"/><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9.png"/><Relationship Id="rId8" Type="http://schemas.openxmlformats.org/officeDocument/2006/relationships/image" Target="../media/image12.svg"/><Relationship Id="rId9" Type="http://schemas.openxmlformats.org/officeDocument/2006/relationships/image" Target="../media/image10.png"/><Relationship Id="rId10" Type="http://schemas.openxmlformats.org/officeDocument/2006/relationships/image" Target="../media/image14.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10.png"/><Relationship Id="rId15" Type="http://schemas.openxmlformats.org/officeDocument/2006/relationships/image" Target="../media/image7.png"/><Relationship Id="rId16" Type="http://schemas.openxmlformats.org/officeDocument/2006/relationships/image" Target="../media/image9.png"/><Relationship Id="rId1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14"/>
              </a:ext>
            </a:extLst>
          </a:blip>
          <a:stretch>
            <a:fillRect/>
          </a:stretch>
        </p:blipFill>
        <p:spPr>
          <a:xfrm>
            <a:off x="1552945" y="3755829"/>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10</a:t>
            </a:fld>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a16="http://schemas.microsoft.com/office/drawing/2014/main" xmlns="" id="{0263AE85-B20E-4F79-B387-C258E05E3FA3}"/>
              </a:ext>
            </a:extLst>
          </p:cNvPr>
          <p:cNvPicPr>
            <a:picLocks noChangeAspect="1"/>
          </p:cNvPicPr>
          <p:nvPr/>
        </p:nvPicPr>
        <p:blipFill>
          <a:blip r:embed="rId15">
            <a:extLst>
              <a:ext uri="{96DAC541-7B7A-43D3-8B79-37D633B846F1}">
                <asvg:svgBlip xmlns:asvg="http://schemas.microsoft.com/office/drawing/2016/SVG/main" xmlns=""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a16="http://schemas.microsoft.com/office/drawing/2014/main" xmlns="" id="{6C944814-85A4-44DC-BF39-B701A5D4653A}"/>
              </a:ext>
            </a:extLst>
          </p:cNvPr>
          <p:cNvPicPr>
            <a:picLocks noChangeAspect="1"/>
          </p:cNvPicPr>
          <p:nvPr/>
        </p:nvPicPr>
        <p:blipFill>
          <a:blip r:embed="rId15">
            <a:extLst>
              <a:ext uri="{96DAC541-7B7A-43D3-8B79-37D633B846F1}">
                <asvg:svgBlip xmlns:asvg="http://schemas.microsoft.com/office/drawing/2016/SVG/main" xmlns=""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a16="http://schemas.microsoft.com/office/drawing/2014/main" xmlns="" id="{7F545886-C2FD-4CC2-B42F-03AE34572B28}"/>
              </a:ext>
            </a:extLst>
          </p:cNvPr>
          <p:cNvPicPr>
            <a:picLocks noChangeAspect="1"/>
          </p:cNvPicPr>
          <p:nvPr/>
        </p:nvPicPr>
        <p:blipFill>
          <a:blip r:embed="rId15">
            <a:extLst>
              <a:ext uri="{96DAC541-7B7A-43D3-8B79-37D633B846F1}">
                <asvg:svgBlip xmlns:asvg="http://schemas.microsoft.com/office/drawing/2016/SVG/main" xmlns=""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a16="http://schemas.microsoft.com/office/drawing/2014/main" xmlns="" id="{52C7BD7F-69FF-4BF9-B5E1-DE14527031E4}"/>
              </a:ext>
            </a:extLst>
          </p:cNvPr>
          <p:cNvPicPr>
            <a:picLocks noChangeAspect="1"/>
          </p:cNvPicPr>
          <p:nvPr/>
        </p:nvPicPr>
        <p:blipFill>
          <a:blip r:embed="rId16">
            <a:extLst>
              <a:ext uri="{96DAC541-7B7A-43D3-8B79-37D633B846F1}">
                <asvg:svgBlip xmlns:asvg="http://schemas.microsoft.com/office/drawing/2016/SVG/main" xmlns=""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a16="http://schemas.microsoft.com/office/drawing/2014/main" xmlns=""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a16="http://schemas.microsoft.com/office/drawing/2014/main" xmlns=""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xmlns=""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xmlns=""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a16="http://schemas.microsoft.com/office/drawing/2014/main" xmlns=""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a16="http://schemas.microsoft.com/office/drawing/2014/main" xmlns="" id="{AAFB4D0D-1DF7-44CD-84DF-A3CD0826070E}"/>
              </a:ext>
            </a:extLst>
          </p:cNvPr>
          <p:cNvPicPr>
            <a:picLocks noChangeAspect="1"/>
          </p:cNvPicPr>
          <p:nvPr/>
        </p:nvPicPr>
        <p:blipFill>
          <a:blip r:embed="rId17">
            <a:extLst>
              <a:ext uri="{96DAC541-7B7A-43D3-8B79-37D633B846F1}">
                <asvg:svgBlip xmlns:asvg="http://schemas.microsoft.com/office/drawing/2016/SVG/main" xmlns=""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a16="http://schemas.microsoft.com/office/drawing/2014/main" xmlns="" id="{9C43F392-B725-4117-98FC-EF1861AA1364}"/>
              </a:ext>
            </a:extLst>
          </p:cNvPr>
          <p:cNvPicPr>
            <a:picLocks noChangeAspect="1"/>
          </p:cNvPicPr>
          <p:nvPr/>
        </p:nvPicPr>
        <p:blipFill>
          <a:blip r:embed="rId15">
            <a:extLst>
              <a:ext uri="{96DAC541-7B7A-43D3-8B79-37D633B846F1}">
                <asvg:svgBlip xmlns:asvg="http://schemas.microsoft.com/office/drawing/2016/SVG/main" xmlns=""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a16="http://schemas.microsoft.com/office/drawing/2014/main" xmlns="" id="{0B6B8B3C-0315-4704-912B-965BDB470317}"/>
              </a:ext>
            </a:extLst>
          </p:cNvPr>
          <p:cNvPicPr>
            <a:picLocks noChangeAspect="1"/>
          </p:cNvPicPr>
          <p:nvPr/>
        </p:nvPicPr>
        <p:blipFill>
          <a:blip r:embed="rId18">
            <a:extLst>
              <a:ext uri="{96DAC541-7B7A-43D3-8B79-37D633B846F1}">
                <asvg:svgBlip xmlns:asvg="http://schemas.microsoft.com/office/drawing/2016/SVG/main" xmlns=""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a16="http://schemas.microsoft.com/office/drawing/2014/main" xmlns="" id="{7815244B-E856-4584-9532-1C1F2037DFD5}"/>
              </a:ext>
            </a:extLst>
          </p:cNvPr>
          <p:cNvPicPr>
            <a:picLocks noChangeAspect="1"/>
          </p:cNvPicPr>
          <p:nvPr/>
        </p:nvPicPr>
        <p:blipFill>
          <a:blip r:embed="rId18">
            <a:extLst>
              <a:ext uri="{96DAC541-7B7A-43D3-8B79-37D633B846F1}">
                <asvg:svgBlip xmlns:asvg="http://schemas.microsoft.com/office/drawing/2016/SVG/main" xmlns=""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a16="http://schemas.microsoft.com/office/drawing/2014/main" xmlns="" id="{D061504B-9493-4F8C-AEC7-B3EFD5C1B04E}"/>
              </a:ext>
            </a:extLst>
          </p:cNvPr>
          <p:cNvPicPr>
            <a:picLocks noChangeAspect="1"/>
          </p:cNvPicPr>
          <p:nvPr/>
        </p:nvPicPr>
        <p:blipFill>
          <a:blip r:embed="rId18">
            <a:extLst>
              <a:ext uri="{96DAC541-7B7A-43D3-8B79-37D633B846F1}">
                <asvg:svgBlip xmlns:asvg="http://schemas.microsoft.com/office/drawing/2016/SVG/main" xmlns=""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a16="http://schemas.microsoft.com/office/drawing/2014/main" xmlns="" id="{B22199AF-FF07-415A-8BF2-56D15D4A7027}"/>
              </a:ext>
            </a:extLst>
          </p:cNvPr>
          <p:cNvPicPr>
            <a:picLocks noChangeAspect="1"/>
          </p:cNvPicPr>
          <p:nvPr/>
        </p:nvPicPr>
        <p:blipFill>
          <a:blip r:embed="rId18">
            <a:extLst>
              <a:ext uri="{96DAC541-7B7A-43D3-8B79-37D633B846F1}">
                <asvg:svgBlip xmlns:asvg="http://schemas.microsoft.com/office/drawing/2016/SVG/main" xmlns=""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a16="http://schemas.microsoft.com/office/drawing/2014/main" xmlns=""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3">
            <a:extLst>
              <a:ext uri="{96DAC541-7B7A-43D3-8B79-37D633B846F1}">
                <asvg:svgBlip xmlns:asvg="http://schemas.microsoft.com/office/drawing/2016/SVG/main" xmlns=""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11</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xmlns=""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a16="http://schemas.microsoft.com/office/drawing/2014/main" xmlns=""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xmlns=""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a16="http://schemas.microsoft.com/office/drawing/2014/main" xmlns="" id="{6D557025-40E6-4F21-8C13-D18993B7571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a16="http://schemas.microsoft.com/office/drawing/2014/main" xmlns="" id="{5E8C1245-0F04-4043-B0D7-56B06609BB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a16="http://schemas.microsoft.com/office/drawing/2014/main" xmlns="" id="{2A14EB7D-8C8B-4A9F-BDA3-DB84F6665E0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a16="http://schemas.microsoft.com/office/drawing/2014/main" xmlns="" id="{88A457C3-C9A8-4A71-928A-9F6C774E687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a16="http://schemas.microsoft.com/office/drawing/2014/main" xmlns="" id="{ECDC3B2B-8F3C-43C7-BBBD-E6EDDD06C36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a16="http://schemas.microsoft.com/office/drawing/2014/main" xmlns="" id="{E4995C9D-90A4-40EC-A731-AE65E4BC641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a16="http://schemas.microsoft.com/office/drawing/2014/main" xmlns="" id="{02FE21BF-CD8A-45CA-BD4E-39ED14AB295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a16="http://schemas.microsoft.com/office/drawing/2014/main" xmlns="" id="{D3284B41-CE54-4933-A35A-30523CB53029}"/>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a16="http://schemas.microsoft.com/office/drawing/2014/main" xmlns="" id="{86426790-CA20-4E04-BF69-5D9FBEEA1AE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a16="http://schemas.microsoft.com/office/drawing/2014/main" xmlns=""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a16="http://schemas.microsoft.com/office/drawing/2014/main" xmlns=""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12</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a16="http://schemas.microsoft.com/office/drawing/2014/main" xmlns=""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a16="http://schemas.microsoft.com/office/drawing/2014/main" xmlns=""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a16="http://schemas.microsoft.com/office/drawing/2014/main" xmlns=""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a16="http://schemas.microsoft.com/office/drawing/2014/main" xmlns=""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a16="http://schemas.microsoft.com/office/drawing/2014/main" xmlns=""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a16="http://schemas.microsoft.com/office/drawing/2014/main" xmlns=""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a16="http://schemas.microsoft.com/office/drawing/2014/main" xmlns=""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xmlns=""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xmlns=""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xmlns=""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a16="http://schemas.microsoft.com/office/drawing/2014/main" xmlns=""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a16="http://schemas.microsoft.com/office/drawing/2014/main" xmlns=""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a16="http://schemas.microsoft.com/office/drawing/2014/main" xmlns=""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a16="http://schemas.microsoft.com/office/drawing/2014/main" xmlns=""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xmlns=""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xmlns=""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a16="http://schemas.microsoft.com/office/drawing/2014/main" xmlns=""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a16="http://schemas.microsoft.com/office/drawing/2014/main" xmlns=""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xmlns=""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a16="http://schemas.microsoft.com/office/drawing/2014/main" xmlns=""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a16="http://schemas.microsoft.com/office/drawing/2014/main" xmlns=""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a16="http://schemas.microsoft.com/office/drawing/2014/main" xmlns=""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a16="http://schemas.microsoft.com/office/drawing/2014/main" xmlns=""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a16="http://schemas.microsoft.com/office/drawing/2014/main" xmlns=""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a16="http://schemas.microsoft.com/office/drawing/2014/main" xmlns=""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a16="http://schemas.microsoft.com/office/drawing/2014/main" xmlns="" id="{10462019-E0ED-4FAB-99F4-D3AFD2EC6EF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13</a:t>
            </a:fld>
            <a:endParaRPr lang="en-US"/>
          </a:p>
        </p:txBody>
      </p:sp>
      <p:grpSp>
        <p:nvGrpSpPr>
          <p:cNvPr id="44" name="Group 43">
            <a:extLst>
              <a:ext uri="{FF2B5EF4-FFF2-40B4-BE49-F238E27FC236}">
                <a16:creationId xmlns:a16="http://schemas.microsoft.com/office/drawing/2014/main" xmlns=""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a16="http://schemas.microsoft.com/office/drawing/2014/main" xmlns=""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a16="http://schemas.microsoft.com/office/drawing/2014/main" xmlns=""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a16="http://schemas.microsoft.com/office/drawing/2014/main" xmlns=""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xmlns=""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xmlns=""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a16="http://schemas.microsoft.com/office/drawing/2014/main" xmlns=""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xmlns=""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xmlns=""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a16="http://schemas.microsoft.com/office/drawing/2014/main" xmlns="" id="{6311983E-7D68-4ED5-97AC-6291245CF15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a16="http://schemas.microsoft.com/office/drawing/2014/main" xmlns="" id="{50E50F89-E82C-45AD-823D-D910445A231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a16="http://schemas.microsoft.com/office/drawing/2014/main" xmlns="" id="{8A9CF726-2A57-492F-998A-801DC6BC75C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a16="http://schemas.microsoft.com/office/drawing/2014/main" xmlns="" id="{1288BFAB-4344-476F-AD19-84D25B5FFB4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a16="http://schemas.microsoft.com/office/drawing/2014/main" xmlns="" id="{31AD8260-F490-4861-A0F2-2E29B36F5FD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a16="http://schemas.microsoft.com/office/drawing/2014/main" xmlns="" id="{B391C49F-7CFF-41EB-A4A5-1F0ECA8242C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a16="http://schemas.microsoft.com/office/drawing/2014/main" xmlns="" id="{CD04E79C-02E7-42D5-8C3E-0A0B02B3ABA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a16="http://schemas.microsoft.com/office/drawing/2014/main" xmlns="" id="{3125E6C9-A2D6-44CC-A1D2-844ABB3D35D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a16="http://schemas.microsoft.com/office/drawing/2014/main" xmlns="" id="{0F751A44-A395-4F56-AF88-2C46257911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a16="http://schemas.microsoft.com/office/drawing/2014/main" xmlns=""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xmlns=""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a16="http://schemas.microsoft.com/office/drawing/2014/main" xmlns=""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a16="http://schemas.microsoft.com/office/drawing/2014/main" xmlns=""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xmlns=""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a16="http://schemas.microsoft.com/office/drawing/2014/main" xmlns=""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xmlns=""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xmlns=""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xmlns=""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a16="http://schemas.microsoft.com/office/drawing/2014/main" xmlns=""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a16="http://schemas.microsoft.com/office/drawing/2014/main" xmlns=""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a16="http://schemas.microsoft.com/office/drawing/2014/main" xmlns=""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a16="http://schemas.microsoft.com/office/drawing/2014/main" xmlns=""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a16="http://schemas.microsoft.com/office/drawing/2014/main" xmlns=""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a16="http://schemas.microsoft.com/office/drawing/2014/main" xmlns=""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a16="http://schemas.microsoft.com/office/drawing/2014/main" xmlns=""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a16="http://schemas.microsoft.com/office/drawing/2014/main" xmlns=""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a16="http://schemas.microsoft.com/office/drawing/2014/main" xmlns=""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14</a:t>
            </a:fld>
            <a:endParaRPr lang="en-US"/>
          </a:p>
        </p:txBody>
      </p:sp>
      <p:grpSp>
        <p:nvGrpSpPr>
          <p:cNvPr id="27" name="Group 26">
            <a:extLst>
              <a:ext uri="{FF2B5EF4-FFF2-40B4-BE49-F238E27FC236}">
                <a16:creationId xmlns:a16="http://schemas.microsoft.com/office/drawing/2014/main" xmlns=""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a16="http://schemas.microsoft.com/office/drawing/2014/main" xmlns=""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a16="http://schemas.microsoft.com/office/drawing/2014/main" xmlns=""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a16="http://schemas.microsoft.com/office/drawing/2014/main" xmlns=""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xmlns=""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a16="http://schemas.microsoft.com/office/drawing/2014/main" xmlns=""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xmlns=""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xmlns=""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a16="http://schemas.microsoft.com/office/drawing/2014/main" xmlns="" id="{24083052-988C-4015-BFF2-3809EDF7E1D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a16="http://schemas.microsoft.com/office/drawing/2014/main" xmlns="" id="{9DC66D94-1801-4756-897A-01597D568A2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a16="http://schemas.microsoft.com/office/drawing/2014/main" xmlns="" id="{086407D7-7E70-4E03-8DC6-8B8B45685C3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a16="http://schemas.microsoft.com/office/drawing/2014/main" xmlns="" id="{DE596096-D839-4EF3-B1D2-B2849F2B1F7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a16="http://schemas.microsoft.com/office/drawing/2014/main" xmlns="" id="{539AF06F-4247-4729-B8ED-79A6ED34813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a16="http://schemas.microsoft.com/office/drawing/2014/main" xmlns="" id="{06923BAD-7B98-4913-B2D9-38AFC8261DC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a16="http://schemas.microsoft.com/office/drawing/2014/main" xmlns="" id="{C6453B34-B26B-45ED-BE3B-A08FA06F8D5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a16="http://schemas.microsoft.com/office/drawing/2014/main" xmlns="" id="{0342822D-A4B2-488C-939E-F91FFC70527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a16="http://schemas.microsoft.com/office/drawing/2014/main" xmlns="" id="{6D6A9534-9582-4F40-AA63-CF6F553F301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a16="http://schemas.microsoft.com/office/drawing/2014/main" xmlns=""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xmlns=""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a16="http://schemas.microsoft.com/office/drawing/2014/main" xmlns=""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a16="http://schemas.microsoft.com/office/drawing/2014/main" xmlns=""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xmlns=""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a16="http://schemas.microsoft.com/office/drawing/2014/main" xmlns=""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a16="http://schemas.microsoft.com/office/drawing/2014/main" xmlns=""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xmlns=""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xmlns=""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a16="http://schemas.microsoft.com/office/drawing/2014/main" xmlns=""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a16="http://schemas.microsoft.com/office/drawing/2014/main" xmlns=""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a16="http://schemas.microsoft.com/office/drawing/2014/main" xmlns=""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a16="http://schemas.microsoft.com/office/drawing/2014/main" xmlns=""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a16="http://schemas.microsoft.com/office/drawing/2014/main" xmlns=""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a16="http://schemas.microsoft.com/office/drawing/2014/main" xmlns=""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a16="http://schemas.microsoft.com/office/drawing/2014/main" xmlns=""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a16="http://schemas.microsoft.com/office/drawing/2014/main" xmlns=""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xmlns=""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xmlns=""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15</a:t>
            </a:fld>
            <a:endParaRPr lang="en-US"/>
          </a:p>
        </p:txBody>
      </p:sp>
      <p:sp>
        <p:nvSpPr>
          <p:cNvPr id="83" name="Rectangle 82">
            <a:extLst>
              <a:ext uri="{FF2B5EF4-FFF2-40B4-BE49-F238E27FC236}">
                <a16:creationId xmlns:a16="http://schemas.microsoft.com/office/drawing/2014/main" xmlns=""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a16="http://schemas.microsoft.com/office/drawing/2014/main" xmlns=""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a16="http://schemas.microsoft.com/office/drawing/2014/main" xmlns=""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a16="http://schemas.microsoft.com/office/drawing/2014/main" xmlns=""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a16="http://schemas.microsoft.com/office/drawing/2014/main" xmlns=""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xmlns=""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xmlns=""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a16="http://schemas.microsoft.com/office/drawing/2014/main" xmlns=""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xmlns=""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a16="http://schemas.microsoft.com/office/drawing/2014/main" xmlns=""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a16="http://schemas.microsoft.com/office/drawing/2014/main" xmlns="" id="{F22A1518-358A-41BA-9FB2-5E7A034B3BA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a16="http://schemas.microsoft.com/office/drawing/2014/main" xmlns="" id="{2B7A70B3-2C18-445E-A4AF-B476F0934AE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a16="http://schemas.microsoft.com/office/drawing/2014/main" xmlns="" id="{69ADB415-32F4-4814-A766-5E1562C15C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a16="http://schemas.microsoft.com/office/drawing/2014/main" xmlns="" id="{F5E5007E-73D4-48E8-9D5A-BEE84D03AB0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a16="http://schemas.microsoft.com/office/drawing/2014/main" xmlns="" id="{263BD0C3-3172-4F52-923B-0D9F64AD416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a16="http://schemas.microsoft.com/office/drawing/2014/main" xmlns="" id="{8F9EC2E0-AEB1-4026-AB89-28B318E2CDB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a16="http://schemas.microsoft.com/office/drawing/2014/main" xmlns="" id="{D3138D3F-A8B2-4A5F-9323-48BB6764BD1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a16="http://schemas.microsoft.com/office/drawing/2014/main" xmlns="" id="{CC287ECE-051C-4432-A690-F3FB0A353C7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a16="http://schemas.microsoft.com/office/drawing/2014/main" xmlns="" id="{6D3F8678-E58F-41CB-8786-E787C888FEB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a16="http://schemas.microsoft.com/office/drawing/2014/main" xmlns=""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a16="http://schemas.microsoft.com/office/drawing/2014/main" xmlns=""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a16="http://schemas.microsoft.com/office/drawing/2014/main" xmlns=""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xmlns=""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a16="http://schemas.microsoft.com/office/drawing/2014/main" xmlns=""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xmlns=""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a16="http://schemas.microsoft.com/office/drawing/2014/main" xmlns=""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xmlns=""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a16="http://schemas.microsoft.com/office/drawing/2014/main" xmlns=""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a16="http://schemas.microsoft.com/office/drawing/2014/main" xmlns=""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a16="http://schemas.microsoft.com/office/drawing/2014/main" xmlns=""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a16="http://schemas.microsoft.com/office/drawing/2014/main" xmlns=""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a16="http://schemas.microsoft.com/office/drawing/2014/main" xmlns=""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a16="http://schemas.microsoft.com/office/drawing/2014/main" xmlns=""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a16="http://schemas.microsoft.com/office/drawing/2014/main" xmlns=""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a16="http://schemas.microsoft.com/office/drawing/2014/main" xmlns=""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a16="http://schemas.microsoft.com/office/drawing/2014/main" xmlns=""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xmlns=""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16</a:t>
            </a:fld>
            <a:endParaRPr lang="en-US"/>
          </a:p>
        </p:txBody>
      </p:sp>
      <p:sp>
        <p:nvSpPr>
          <p:cNvPr id="121" name="Rectangle 120">
            <a:extLst>
              <a:ext uri="{FF2B5EF4-FFF2-40B4-BE49-F238E27FC236}">
                <a16:creationId xmlns:a16="http://schemas.microsoft.com/office/drawing/2014/main" xmlns=""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a16="http://schemas.microsoft.com/office/drawing/2014/main" xmlns=""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a16="http://schemas.microsoft.com/office/drawing/2014/main" xmlns=""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a16="http://schemas.microsoft.com/office/drawing/2014/main" xmlns=""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a16="http://schemas.microsoft.com/office/drawing/2014/main" xmlns=""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xmlns=""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a16="http://schemas.microsoft.com/office/drawing/2014/main" xmlns=""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a16="http://schemas.microsoft.com/office/drawing/2014/main" xmlns=""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xmlns=""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xmlns=""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a16="http://schemas.microsoft.com/office/drawing/2014/main" xmlns="" id="{B1641FD8-5BAF-4CA7-984D-8EE16593166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a16="http://schemas.microsoft.com/office/drawing/2014/main" xmlns="" id="{010123E8-1732-470A-A985-C2FDC5815A7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a16="http://schemas.microsoft.com/office/drawing/2014/main" xmlns="" id="{32308C09-1667-4FFB-BF31-A287D76D599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a16="http://schemas.microsoft.com/office/drawing/2014/main" xmlns="" id="{B7344963-159E-4671-997C-2279337F35E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a16="http://schemas.microsoft.com/office/drawing/2014/main" xmlns="" id="{994F2E64-61F2-491F-9811-2B770E5D8CF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a16="http://schemas.microsoft.com/office/drawing/2014/main" xmlns="" id="{55CD328C-8FD6-450C-9FFE-232E694DD2A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a16="http://schemas.microsoft.com/office/drawing/2014/main" xmlns="" id="{60A2861C-19A2-48DF-BAE3-BD540C5BF11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a16="http://schemas.microsoft.com/office/drawing/2014/main" xmlns="" id="{D71B5EAF-EF01-4E94-A27C-8D53E296DFB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a16="http://schemas.microsoft.com/office/drawing/2014/main" xmlns="" id="{1A6F90BE-2955-47BB-BEDE-EA0045270E6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a16="http://schemas.microsoft.com/office/drawing/2014/main" xmlns=""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a16="http://schemas.microsoft.com/office/drawing/2014/main" xmlns=""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a16="http://schemas.microsoft.com/office/drawing/2014/main" xmlns=""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xmlns=""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a16="http://schemas.microsoft.com/office/drawing/2014/main" xmlns=""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xmlns=""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a16="http://schemas.microsoft.com/office/drawing/2014/main" xmlns=""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xmlns=""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a16="http://schemas.microsoft.com/office/drawing/2014/main" xmlns=""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a16="http://schemas.microsoft.com/office/drawing/2014/main" xmlns=""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a16="http://schemas.microsoft.com/office/drawing/2014/main" xmlns=""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a16="http://schemas.microsoft.com/office/drawing/2014/main" xmlns=""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a16="http://schemas.microsoft.com/office/drawing/2014/main" xmlns=""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a16="http://schemas.microsoft.com/office/drawing/2014/main" xmlns=""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a16="http://schemas.microsoft.com/office/drawing/2014/main" xmlns=""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a16="http://schemas.microsoft.com/office/drawing/2014/main" xmlns=""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917"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918"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919"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941"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942"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943"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89"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26</a:t>
            </a:fld>
            <a:endParaRPr lang="en-US"/>
          </a:p>
        </p:txBody>
      </p:sp>
      <p:pic>
        <p:nvPicPr>
          <p:cNvPr id="30722" name="Picture 2" descr="https://s3-ap-south-1.amazonaws.com/av-blog-media/wp-content/uploads/2017/06/11000153/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588770"/>
            <a:ext cx="8639838" cy="373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22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96"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97"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104"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105"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2019558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 xmlns:a16="http://schemas.microsoft.com/office/drawing/2014/main"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 xmlns:a16="http://schemas.microsoft.com/office/drawing/2014/main"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 xmlns:a16="http://schemas.microsoft.com/office/drawing/2014/main"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 xmlns:a16="http://schemas.microsoft.com/office/drawing/2014/main"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a:t>
            </a:r>
            <a:r>
              <a:rPr lang="en-US" sz="2400" dirty="0" smtClean="0"/>
              <a:t>outputs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43</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44</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45</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46</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47</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48</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49</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093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a:extLst>
              <a:ext uri="{FF2B5EF4-FFF2-40B4-BE49-F238E27FC236}">
                <a16:creationId xmlns:a16="http://schemas.microsoft.com/office/drawing/2014/main" xmlns=""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50</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1824267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51</a:t>
            </a:fld>
            <a:endParaRPr lang="en-US"/>
          </a:p>
        </p:txBody>
      </p:sp>
      <p:pic>
        <p:nvPicPr>
          <p:cNvPr id="3" name="Picture 2"/>
          <p:cNvPicPr>
            <a:picLocks noChangeAspect="1"/>
          </p:cNvPicPr>
          <p:nvPr/>
        </p:nvPicPr>
        <p:blipFill>
          <a:blip r:embed="rId3"/>
          <a:stretch>
            <a:fillRect/>
          </a:stretch>
        </p:blipFill>
        <p:spPr>
          <a:xfrm>
            <a:off x="2639524" y="0"/>
            <a:ext cx="6912952" cy="6858000"/>
          </a:xfrm>
          <a:prstGeom prst="rect">
            <a:avLst/>
          </a:prstGeom>
        </p:spPr>
      </p:pic>
    </p:spTree>
    <p:extLst>
      <p:ext uri="{BB962C8B-B14F-4D97-AF65-F5344CB8AC3E}">
        <p14:creationId xmlns:p14="http://schemas.microsoft.com/office/powerpoint/2010/main" val="1110884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52</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53</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a:t>
            </a:r>
            <a:r>
              <a:rPr lang="en" sz="2000" dirty="0" smtClean="0">
                <a:solidFill>
                  <a:schemeClr val="dk1"/>
                </a:solidFill>
                <a:latin typeface="Karla" charset="0"/>
                <a:ea typeface="Karla" charset="0"/>
                <a:cs typeface="Karla" charset="0"/>
                <a:sym typeface="Arial"/>
              </a:rPr>
              <a:t>the labels</a:t>
            </a:r>
            <a:r>
              <a:rPr lang="en-US" sz="2000" dirty="0" smtClean="0">
                <a:solidFill>
                  <a:schemeClr val="dk1"/>
                </a:solidFill>
                <a:latin typeface="Karla" charset="0"/>
                <a:ea typeface="Karla" charset="0"/>
                <a:cs typeface="Karla" charset="0"/>
                <a:sym typeface="Arial"/>
              </a:rPr>
              <a:t> </a:t>
            </a:r>
            <a:r>
              <a:rPr lang="en" sz="2000" dirty="0" smtClean="0">
                <a:solidFill>
                  <a:schemeClr val="dk1"/>
                </a:solidFill>
                <a:latin typeface="Karla" charset="0"/>
                <a:ea typeface="Karla" charset="0"/>
                <a:cs typeface="Karla" charset="0"/>
                <a:sym typeface="Arial"/>
              </a:rPr>
              <a:t>noisy </a:t>
            </a:r>
            <a:r>
              <a:rPr lang="en" sz="2000" dirty="0">
                <a:solidFill>
                  <a:schemeClr val="dk1"/>
                </a:solidFill>
                <a:latin typeface="Karla" charset="0"/>
                <a:ea typeface="Karla" charset="0"/>
                <a:cs typeface="Karla" charset="0"/>
                <a:sym typeface="Arial"/>
              </a:rPr>
              <a:t>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54</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b="1" dirty="0" smtClean="0"/>
              <a:t>Game Theory, </a:t>
            </a:r>
            <a:r>
              <a:rPr lang="en-US" b="1" dirty="0" err="1" smtClean="0"/>
              <a:t>minmax</a:t>
            </a:r>
            <a:endParaRPr lang="en-US" b="1"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1515348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prevent </a:t>
            </a:r>
            <a:r>
              <a:rPr lang="en-US" sz="2400" dirty="0" smtClean="0"/>
              <a:t>it</a:t>
            </a:r>
            <a:r>
              <a:rPr lang="en-US" sz="2400" dirty="0"/>
              <a: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12689165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2346960" y="3705533"/>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a:extLst>
              <a:ext uri="{FF2B5EF4-FFF2-40B4-BE49-F238E27FC236}">
                <a16:creationId xmlns:a16="http://schemas.microsoft.com/office/drawing/2014/main" xmlns=""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a16="http://schemas.microsoft.com/office/drawing/2014/main" xmlns=""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xmlns=""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xmlns=""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a16="http://schemas.microsoft.com/office/drawing/2014/main" xmlns=""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xmlns=""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a16="http://schemas.microsoft.com/office/drawing/2014/main" xmlns="" id="{DF4F8075-E976-4BEE-996E-70D668C35B4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a16="http://schemas.microsoft.com/office/drawing/2014/main" xmlns="" id="{5A1F0F4B-04D0-4510-9B5E-CA2212FDE31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a16="http://schemas.microsoft.com/office/drawing/2014/main" xmlns="" id="{B322B58B-76DE-4C8A-A9F1-5D25E1E22F0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a16="http://schemas.microsoft.com/office/drawing/2014/main" xmlns=""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a16="http://schemas.microsoft.com/office/drawing/2014/main" xmlns="" id="{06DC95F8-853A-43D0-8648-458C1B55DF0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a16="http://schemas.microsoft.com/office/drawing/2014/main" xmlns=""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a16="http://schemas.microsoft.com/office/drawing/2014/main" xmlns=""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generator 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a:t>
            </a:r>
            <a:r>
              <a:rPr lang="en-US" sz="2400" dirty="0" smtClean="0"/>
              <a:t>start.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loss </a:t>
            </a:r>
            <a:r>
              <a:rPr lang="en-US" sz="2400" dirty="0">
                <a:solidFill>
                  <a:schemeClr val="tx1">
                    <a:lumMod val="75000"/>
                    <a:lumOff val="25000"/>
                  </a:schemeClr>
                </a:solidFill>
                <a:latin typeface="Karla" charset="0"/>
                <a:ea typeface="Karla" charset="0"/>
                <a:cs typeface="Karla" charset="0"/>
              </a:rPr>
              <a:t>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5" name="slide.url=https://poloclub.github.io/ganlab/"/>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527309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68</a:t>
            </a:fld>
            <a:endParaRPr lang="en-US"/>
          </a:p>
        </p:txBody>
      </p:sp>
      <p:sp>
        <p:nvSpPr>
          <p:cNvPr id="3" name="Rectangle 1"/>
          <p:cNvSpPr>
            <a:spLocks noChangeArrowheads="1"/>
          </p:cNvSpPr>
          <p:nvPr/>
        </p:nvSpPr>
        <p:spPr bwMode="auto">
          <a:xfrm>
            <a:off x="5118265" y="3274023"/>
            <a:ext cx="38951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Arial" charset="0"/>
                <a:hlinkClick r:id="rId3"/>
              </a:rPr>
              <a:t>https://poloclub.github.io/ganlab/</a:t>
            </a:r>
            <a:endParaRPr kumimoji="0" lang="x-none" altLang="x-none"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973715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69</a:t>
            </a:fld>
            <a:endParaRPr lang="en-US"/>
          </a:p>
        </p:txBody>
      </p:sp>
      <p:pic>
        <p:nvPicPr>
          <p:cNvPr id="3" name="Picture 2"/>
          <p:cNvPicPr>
            <a:picLocks noChangeAspect="1"/>
          </p:cNvPicPr>
          <p:nvPr/>
        </p:nvPicPr>
        <p:blipFill>
          <a:blip r:embed="rId3"/>
          <a:stretch>
            <a:fillRect/>
          </a:stretch>
        </p:blipFill>
        <p:spPr>
          <a:xfrm>
            <a:off x="0" y="992026"/>
            <a:ext cx="12192000" cy="4873947"/>
          </a:xfrm>
          <a:prstGeom prst="rect">
            <a:avLst/>
          </a:prstGeom>
        </p:spPr>
      </p:pic>
      <p:sp>
        <p:nvSpPr>
          <p:cNvPr id="4" name="Rectangle 3"/>
          <p:cNvSpPr/>
          <p:nvPr/>
        </p:nvSpPr>
        <p:spPr>
          <a:xfrm>
            <a:off x="8306510" y="6031468"/>
            <a:ext cx="3682290" cy="369332"/>
          </a:xfrm>
          <a:prstGeom prst="rect">
            <a:avLst/>
          </a:prstGeom>
        </p:spPr>
        <p:txBody>
          <a:bodyPr wrap="none">
            <a:spAutoFit/>
          </a:bodyPr>
          <a:lstStyle/>
          <a:p>
            <a:r>
              <a:rPr lang="en-US" dirty="0">
                <a:hlinkClick r:id="rId4"/>
              </a:rPr>
              <a:t>https://arxiv.org/pdf/1809.11096.pdf</a:t>
            </a:r>
            <a:endParaRPr lang="en-US" dirty="0"/>
          </a:p>
        </p:txBody>
      </p:sp>
    </p:spTree>
    <p:extLst>
      <p:ext uri="{BB962C8B-B14F-4D97-AF65-F5344CB8AC3E}">
        <p14:creationId xmlns:p14="http://schemas.microsoft.com/office/powerpoint/2010/main" val="1359228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a16="http://schemas.microsoft.com/office/drawing/2014/main" xmlns="" id="{0263AE85-B20E-4F79-B387-C258E05E3F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a16="http://schemas.microsoft.com/office/drawing/2014/main" xmlns=""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a16="http://schemas.microsoft.com/office/drawing/2014/main" xmlns=""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a16="http://schemas.microsoft.com/office/drawing/2014/main" xmlns="" id="{6FC8F9B6-FF3E-41FD-9B8C-3A2B5DC582F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a16="http://schemas.microsoft.com/office/drawing/2014/main" xmlns=""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a16="http://schemas.microsoft.com/office/drawing/2014/main" xmlns=""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a16="http://schemas.microsoft.com/office/drawing/2014/main" xmlns="" id="{6C944814-85A4-44DC-BF39-B701A5D4653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a16="http://schemas.microsoft.com/office/drawing/2014/main" xmlns="" id="{7F545886-C2FD-4CC2-B42F-03AE34572B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a16="http://schemas.microsoft.com/office/drawing/2014/main" xmlns=""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a16="http://schemas.microsoft.com/office/drawing/2014/main" xmlns=""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a16="http://schemas.microsoft.com/office/drawing/2014/main" xmlns="" id="{B96E95D7-9FF9-4137-8A3F-C4530B02513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a16="http://schemas.microsoft.com/office/drawing/2014/main" xmlns=""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a16="http://schemas.microsoft.com/office/drawing/2014/main" xmlns=""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a16="http://schemas.microsoft.com/office/drawing/2014/main" xmlns=""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a16="http://schemas.microsoft.com/office/drawing/2014/main" xmlns=""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a16="http://schemas.microsoft.com/office/drawing/2014/main" xmlns="" id="{9C9A96AC-2E1B-4322-93E0-82998D2BAA7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a16="http://schemas.microsoft.com/office/drawing/2014/main" xmlns=""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a16="http://schemas.microsoft.com/office/drawing/2014/main" xmlns=""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a16="http://schemas.microsoft.com/office/drawing/2014/main" xmlns=""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a16="http://schemas.microsoft.com/office/drawing/2014/main" xmlns=""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a16="http://schemas.microsoft.com/office/drawing/2014/main" xmlns="" id="{9BB09C7D-8560-4CCD-B859-F91A6F75A11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a16="http://schemas.microsoft.com/office/drawing/2014/main" xmlns=""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a16="http://schemas.microsoft.com/office/drawing/2014/main" xmlns=""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a16="http://schemas.microsoft.com/office/drawing/2014/main" xmlns=""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a16="http://schemas.microsoft.com/office/drawing/2014/main" xmlns=""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a16="http://schemas.microsoft.com/office/drawing/2014/main" xmlns="" id="{A01CA6B1-D860-406D-BC37-25A60A9716F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a16="http://schemas.microsoft.com/office/drawing/2014/main" xmlns=""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a16="http://schemas.microsoft.com/office/drawing/2014/main" xmlns=""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a16="http://schemas.microsoft.com/office/drawing/2014/main" xmlns="" id="{52C7BD7F-69FF-4BF9-B5E1-DE14527031E4}"/>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a16="http://schemas.microsoft.com/office/drawing/2014/main" xmlns=""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a16="http://schemas.microsoft.com/office/drawing/2014/main" xmlns=""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a16="http://schemas.microsoft.com/office/drawing/2014/main" xmlns="" id="{086DB584-50EB-49EE-B0A2-2E2BE5B2EF4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a16="http://schemas.microsoft.com/office/drawing/2014/main" xmlns=""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a16="http://schemas.microsoft.com/office/drawing/2014/main" xmlns=""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a16="http://schemas.microsoft.com/office/drawing/2014/main" xmlns=""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xmlns=""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xmlns=""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a16="http://schemas.microsoft.com/office/drawing/2014/main" xmlns=""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mc:AlternateContent xmlns:mc="http://schemas.openxmlformats.org/markup-compatibility/2006" xmlns:a14="http://schemas.microsoft.com/office/drawing/2010/main">
        <mc:Choice Requires="a14">
          <p:sp>
            <p:nvSpPr>
              <p:cNvPr id="14" name="Google Shape;152;p18"/>
              <p:cNvSpPr txBox="1"/>
              <p:nvPr/>
            </p:nvSpPr>
            <p:spPr>
              <a:xfrm>
                <a:off x="833414" y="996203"/>
                <a:ext cx="10070806" cy="591000"/>
              </a:xfrm>
              <a:prstGeom prst="rect">
                <a:avLst/>
              </a:prstGeom>
              <a:noFill/>
              <a:ln>
                <a:noFill/>
              </a:ln>
            </p:spPr>
            <p:txBody>
              <a:bodyPr spcFirstLastPara="1" wrap="square" lIns="91425" tIns="45700" rIns="91425" bIns="45700" anchor="t" anchorCtr="0">
                <a:noAutofit/>
              </a:bodyPr>
              <a:lstStyle/>
              <a:p>
                <a:pPr lvl="0"/>
                <a:r>
                  <a:rPr lang="en-US" sz="2400" dirty="0" smtClean="0">
                    <a:solidFill>
                      <a:schemeClr val="tx1">
                        <a:lumMod val="75000"/>
                        <a:lumOff val="25000"/>
                      </a:schemeClr>
                    </a:solidFill>
                    <a:latin typeface="Karla" charset="0"/>
                    <a:ea typeface="Karla" charset="0"/>
                    <a:cs typeface="Karla" charset="0"/>
                    <a:sym typeface="Calibri"/>
                  </a:rPr>
                  <a:t>Given a generative model, we generate images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sym typeface="Calibri"/>
                      </a:rPr>
                      <m:t>𝑥</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𝐺</m:t>
                    </m:r>
                    <m:d>
                      <m:dPr>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𝑧</m:t>
                        </m:r>
                      </m:e>
                    </m:d>
                    <m:r>
                      <a:rPr lang="en-US" sz="2400" b="1" i="0" smtClean="0">
                        <a:solidFill>
                          <a:schemeClr val="tx1">
                            <a:lumMod val="75000"/>
                            <a:lumOff val="25000"/>
                          </a:schemeClr>
                        </a:solidFill>
                        <a:latin typeface="Cambria Math" charset="0"/>
                        <a:ea typeface="Karla" charset="0"/>
                        <a:cs typeface="Karla" charset="0"/>
                        <a:sym typeface="Calibri"/>
                      </a:rPr>
                      <m:t>.</m:t>
                    </m:r>
                  </m:oMath>
                </a14:m>
                <a:r>
                  <a:rPr lang="en-US" sz="2400" dirty="0" smtClean="0">
                    <a:solidFill>
                      <a:schemeClr val="tx1">
                        <a:lumMod val="75000"/>
                        <a:lumOff val="25000"/>
                      </a:schemeClr>
                    </a:solidFill>
                    <a:latin typeface="Karla" charset="0"/>
                    <a:ea typeface="Karla" charset="0"/>
                    <a:cs typeface="Karla" charset="0"/>
                    <a:sym typeface="Calibri"/>
                  </a:rPr>
                  <a:t> </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In the ideal case:</a:t>
                </a:r>
              </a:p>
              <a:p>
                <a:pPr marL="457200" lvl="0" indent="-342900">
                  <a:buSzPts val="1800"/>
                  <a:buFont typeface="Calibri"/>
                  <a:buAutoNum type="arabicPeriod"/>
                </a:pP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 </m:t>
                    </m:r>
                  </m:oMath>
                </a14:m>
                <a:r>
                  <a:rPr lang="en-US" sz="2400" dirty="0" smtClean="0">
                    <a:solidFill>
                      <a:schemeClr val="tx1">
                        <a:lumMod val="75000"/>
                        <a:lumOff val="25000"/>
                      </a:schemeClr>
                    </a:solidFill>
                    <a:latin typeface="Karla" charset="0"/>
                    <a:ea typeface="Karla" charset="0"/>
                    <a:cs typeface="Karla" charset="0"/>
                    <a:sym typeface="Calibri"/>
                  </a:rPr>
                  <a:t>has </a:t>
                </a:r>
                <a:r>
                  <a:rPr lang="en-US" sz="2400" dirty="0">
                    <a:solidFill>
                      <a:schemeClr val="tx1">
                        <a:lumMod val="75000"/>
                        <a:lumOff val="25000"/>
                      </a:schemeClr>
                    </a:solidFill>
                    <a:latin typeface="Karla" charset="0"/>
                    <a:ea typeface="Karla" charset="0"/>
                    <a:cs typeface="Karla" charset="0"/>
                    <a:sym typeface="Calibri"/>
                  </a:rPr>
                  <a:t>a diverse distribution </a:t>
                </a:r>
                <a:r>
                  <a:rPr lang="en-US" sz="2400" dirty="0" smtClean="0">
                    <a:solidFill>
                      <a:schemeClr val="tx1">
                        <a:lumMod val="75000"/>
                        <a:lumOff val="25000"/>
                      </a:schemeClr>
                    </a:solidFill>
                    <a:latin typeface="Karla" charset="0"/>
                    <a:ea typeface="Karla" charset="0"/>
                    <a:cs typeface="Karla" charset="0"/>
                    <a:sym typeface="Calibri"/>
                  </a:rPr>
                  <a:t>i.e. </a:t>
                </a:r>
                <a:r>
                  <a:rPr lang="en-US" sz="2400" dirty="0">
                    <a:solidFill>
                      <a:schemeClr val="tx1">
                        <a:lumMod val="75000"/>
                        <a:lumOff val="25000"/>
                      </a:schemeClr>
                    </a:solidFill>
                    <a:latin typeface="Karla" charset="0"/>
                    <a:ea typeface="Karla" charset="0"/>
                    <a:cs typeface="Karla" charset="0"/>
                    <a:sym typeface="Calibri"/>
                  </a:rPr>
                  <a:t>it covers a wide range of original data distribution</a:t>
                </a:r>
              </a:p>
              <a:p>
                <a:pPr marL="457200" lvl="0" indent="-342900">
                  <a:buSzPts val="1800"/>
                  <a:buFont typeface="Calibri"/>
                  <a:buAutoNum type="arabicPeriod"/>
                </a:pP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oMath>
                </a14:m>
                <a:r>
                  <a:rPr lang="en-US" sz="2400" dirty="0">
                    <a:solidFill>
                      <a:schemeClr val="tx1">
                        <a:lumMod val="75000"/>
                        <a:lumOff val="25000"/>
                      </a:schemeClr>
                    </a:solidFill>
                    <a:latin typeface="Karla" charset="0"/>
                    <a:ea typeface="Karla" charset="0"/>
                    <a:cs typeface="Karla" charset="0"/>
                    <a:sym typeface="Calibri"/>
                  </a:rPr>
                  <a:t> have good quality</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We could try to classify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oMath>
                </a14:m>
                <a:r>
                  <a:rPr lang="en-US" sz="2400" dirty="0">
                    <a:solidFill>
                      <a:schemeClr val="tx1">
                        <a:lumMod val="75000"/>
                        <a:lumOff val="25000"/>
                      </a:schemeClr>
                    </a:solidFill>
                    <a:latin typeface="Karla" charset="0"/>
                    <a:ea typeface="Karla" charset="0"/>
                    <a:cs typeface="Karla" charset="0"/>
                    <a:sym typeface="Calibri"/>
                  </a:rPr>
                  <a:t>, and get </a:t>
                </a:r>
                <a14:m>
                  <m:oMath xmlns:m="http://schemas.openxmlformats.org/officeDocument/2006/math">
                    <m:r>
                      <a:rPr lang="en-US" sz="2400" i="1" dirty="0">
                        <a:solidFill>
                          <a:schemeClr val="tx1">
                            <a:lumMod val="75000"/>
                            <a:lumOff val="25000"/>
                          </a:schemeClr>
                        </a:solidFill>
                        <a:latin typeface="Cambria Math" charset="0"/>
                        <a:ea typeface="Karla" charset="0"/>
                        <a:cs typeface="Karla" charset="0"/>
                        <a:sym typeface="Calibri"/>
                      </a:rPr>
                      <m:t>𝑝</m:t>
                    </m:r>
                    <m:d>
                      <m:dPr>
                        <m:ctrlPr>
                          <a:rPr lang="en-US" sz="2400" b="0" i="1" dirty="0" smtClean="0">
                            <a:solidFill>
                              <a:schemeClr val="tx1">
                                <a:lumMod val="75000"/>
                                <a:lumOff val="25000"/>
                              </a:schemeClr>
                            </a:solidFill>
                            <a:latin typeface="Cambria Math" charset="0"/>
                            <a:ea typeface="Karla" charset="0"/>
                            <a:cs typeface="Karla" charset="0"/>
                            <a:sym typeface="Calibri"/>
                          </a:rPr>
                        </m:ctrlPr>
                      </m:dPr>
                      <m:e>
                        <m:r>
                          <a:rPr lang="en-US" sz="2400" b="0" i="1" dirty="0" smtClean="0">
                            <a:solidFill>
                              <a:schemeClr val="tx1">
                                <a:lumMod val="75000"/>
                                <a:lumOff val="25000"/>
                              </a:schemeClr>
                            </a:solidFill>
                            <a:latin typeface="Cambria Math" charset="0"/>
                            <a:ea typeface="Karla" charset="0"/>
                            <a:cs typeface="Karla" charset="0"/>
                            <a:sym typeface="Calibri"/>
                          </a:rPr>
                          <m:t>𝑦</m:t>
                        </m:r>
                      </m:e>
                      <m:e>
                        <m:r>
                          <a:rPr lang="en-US" sz="2400" i="1">
                            <a:solidFill>
                              <a:schemeClr val="tx1">
                                <a:lumMod val="75000"/>
                                <a:lumOff val="25000"/>
                              </a:schemeClr>
                            </a:solidFill>
                            <a:latin typeface="Cambria Math" charset="0"/>
                            <a:ea typeface="Karla" charset="0"/>
                            <a:cs typeface="Karla" charset="0"/>
                            <a:sym typeface="Calibri"/>
                          </a:rPr>
                          <m:t>𝑥</m:t>
                        </m:r>
                      </m:e>
                    </m:d>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endParaRPr lang="en-US" sz="2400" b="1"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If 1) </a:t>
                </a:r>
                <a:r>
                  <a:rPr lang="en-US" sz="2400" dirty="0" smtClean="0">
                    <a:solidFill>
                      <a:schemeClr val="tx1">
                        <a:lumMod val="75000"/>
                        <a:lumOff val="25000"/>
                      </a:schemeClr>
                    </a:solidFill>
                    <a:latin typeface="Karla" charset="0"/>
                    <a:ea typeface="Karla" charset="0"/>
                    <a:cs typeface="Karla" charset="0"/>
                    <a:sym typeface="Calibri"/>
                  </a:rPr>
                  <a:t>holds: </a:t>
                </a:r>
                <a:r>
                  <a:rPr lang="en-US" sz="2400" dirty="0">
                    <a:solidFill>
                      <a:schemeClr val="tx1">
                        <a:lumMod val="75000"/>
                        <a:lumOff val="25000"/>
                      </a:schemeClr>
                    </a:solidFill>
                    <a:latin typeface="Karla" charset="0"/>
                    <a:ea typeface="Karla" charset="0"/>
                    <a:cs typeface="Karla" charset="0"/>
                    <a:sym typeface="Calibri"/>
                  </a:rPr>
                  <a:t>if we put together all the classifications, we could expect a uniform distribution </a:t>
                </a:r>
                <a14:m>
                  <m:oMath xmlns:m="http://schemas.openxmlformats.org/officeDocument/2006/math">
                    <m:r>
                      <a:rPr lang="is-IS" sz="2400" b="0" i="1" smtClean="0">
                        <a:solidFill>
                          <a:schemeClr val="tx1">
                            <a:lumMod val="75000"/>
                            <a:lumOff val="25000"/>
                          </a:schemeClr>
                        </a:solidFill>
                        <a:latin typeface="Cambria Math" charset="0"/>
                        <a:ea typeface="Cambria Math" charset="0"/>
                        <a:cs typeface="Cambria Math"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𝑝</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𝑦</m:t>
                    </m:r>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r>
                  <a:rPr lang="en-US" sz="2400" dirty="0">
                    <a:solidFill>
                      <a:schemeClr val="tx1">
                        <a:lumMod val="75000"/>
                        <a:lumOff val="25000"/>
                      </a:schemeClr>
                    </a:solidFill>
                    <a:latin typeface="Karla" charset="0"/>
                    <a:ea typeface="Karla" charset="0"/>
                    <a:cs typeface="Karla" charset="0"/>
                    <a:sym typeface="Calibri"/>
                  </a:rPr>
                  <a:t>should be very wide</a:t>
                </a:r>
              </a:p>
              <a:p>
                <a:pPr lvl="0"/>
                <a:r>
                  <a:rPr lang="en-US" sz="2400" dirty="0">
                    <a:solidFill>
                      <a:schemeClr val="tx1">
                        <a:lumMod val="75000"/>
                        <a:lumOff val="25000"/>
                      </a:schemeClr>
                    </a:solidFill>
                    <a:latin typeface="Karla" charset="0"/>
                    <a:ea typeface="Karla" charset="0"/>
                    <a:cs typeface="Karla" charset="0"/>
                    <a:sym typeface="Calibri"/>
                  </a:rPr>
                  <a:t>If 2) </a:t>
                </a:r>
                <a:r>
                  <a:rPr lang="en-US" sz="2400" dirty="0" smtClean="0">
                    <a:solidFill>
                      <a:schemeClr val="tx1">
                        <a:lumMod val="75000"/>
                        <a:lumOff val="25000"/>
                      </a:schemeClr>
                    </a:solidFill>
                    <a:latin typeface="Karla" charset="0"/>
                    <a:ea typeface="Karla" charset="0"/>
                    <a:cs typeface="Karla" charset="0"/>
                    <a:sym typeface="Calibri"/>
                  </a:rPr>
                  <a:t>holds: </a:t>
                </a:r>
                <a14:m>
                  <m:oMath xmlns:m="http://schemas.openxmlformats.org/officeDocument/2006/math">
                    <m:r>
                      <a:rPr lang="is-IS" sz="2400" i="1">
                        <a:solidFill>
                          <a:schemeClr val="tx1">
                            <a:lumMod val="75000"/>
                            <a:lumOff val="25000"/>
                          </a:schemeClr>
                        </a:solidFill>
                        <a:latin typeface="Cambria Math" charset="0"/>
                        <a:ea typeface="Cambria Math" charset="0"/>
                        <a:cs typeface="Cambria Math" charset="0"/>
                        <a:sym typeface="Calibri"/>
                      </a:rPr>
                      <m:t>→</m:t>
                    </m:r>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a:solidFill>
                      <a:schemeClr val="tx1">
                        <a:lumMod val="75000"/>
                        <a:lumOff val="25000"/>
                      </a:schemeClr>
                    </a:solidFill>
                    <a:latin typeface="Karla" charset="0"/>
                    <a:ea typeface="Karla" charset="0"/>
                    <a:cs typeface="Karla" charset="0"/>
                    <a:sym typeface="Calibri"/>
                  </a:rPr>
                  <a:t> </a:t>
                </a:r>
                <a:r>
                  <a:rPr lang="en-US" sz="2400" dirty="0" smtClean="0">
                    <a:solidFill>
                      <a:schemeClr val="tx1">
                        <a:lumMod val="75000"/>
                        <a:lumOff val="25000"/>
                      </a:schemeClr>
                    </a:solidFill>
                    <a:latin typeface="Karla" charset="0"/>
                    <a:ea typeface="Karla" charset="0"/>
                    <a:cs typeface="Karla" charset="0"/>
                    <a:sym typeface="Calibri"/>
                  </a:rPr>
                  <a:t>should </a:t>
                </a:r>
                <a:r>
                  <a:rPr lang="en-US" sz="2400" dirty="0">
                    <a:solidFill>
                      <a:schemeClr val="tx1">
                        <a:lumMod val="75000"/>
                        <a:lumOff val="25000"/>
                      </a:schemeClr>
                    </a:solidFill>
                    <a:latin typeface="Karla" charset="0"/>
                    <a:ea typeface="Karla" charset="0"/>
                    <a:cs typeface="Karla" charset="0"/>
                    <a:sym typeface="Calibri"/>
                  </a:rPr>
                  <a:t>be very narrow since there shouldn’t be uncertainty when classifying</a:t>
                </a:r>
              </a:p>
              <a:p>
                <a:pPr lvl="0"/>
                <a:endParaRPr lang="en-US" sz="2400" dirty="0">
                  <a:solidFill>
                    <a:schemeClr val="tx1">
                      <a:lumMod val="75000"/>
                      <a:lumOff val="25000"/>
                    </a:schemeClr>
                  </a:solidFill>
                  <a:latin typeface="Karla" charset="0"/>
                  <a:ea typeface="Karla" charset="0"/>
                  <a:cs typeface="Karla" charset="0"/>
                  <a:sym typeface="Calibri"/>
                </a:endParaRPr>
              </a:p>
              <a:p>
                <a:pPr lvl="0"/>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a:solidFill>
                      <a:schemeClr val="tx1">
                        <a:lumMod val="75000"/>
                        <a:lumOff val="25000"/>
                      </a:schemeClr>
                    </a:solidFill>
                    <a:latin typeface="Karla" charset="0"/>
                    <a:ea typeface="Karla" charset="0"/>
                    <a:cs typeface="Karla" charset="0"/>
                    <a:sym typeface="Calibri"/>
                  </a:rPr>
                  <a:t> </a:t>
                </a:r>
                <a:r>
                  <a:rPr lang="en-US" sz="2400" dirty="0" smtClean="0">
                    <a:solidFill>
                      <a:schemeClr val="tx1">
                        <a:lumMod val="75000"/>
                        <a:lumOff val="25000"/>
                      </a:schemeClr>
                    </a:solidFill>
                    <a:latin typeface="Karla" charset="0"/>
                    <a:ea typeface="Karla" charset="0"/>
                    <a:cs typeface="Karla" charset="0"/>
                    <a:sym typeface="Calibri"/>
                  </a:rPr>
                  <a:t>and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r>
                  <a:rPr lang="en-US" sz="2400" dirty="0">
                    <a:solidFill>
                      <a:schemeClr val="tx1">
                        <a:lumMod val="75000"/>
                        <a:lumOff val="25000"/>
                      </a:schemeClr>
                    </a:solidFill>
                    <a:latin typeface="Karla" charset="0"/>
                    <a:ea typeface="Karla" charset="0"/>
                    <a:cs typeface="Karla" charset="0"/>
                    <a:sym typeface="Calibri"/>
                  </a:rPr>
                  <a:t>should be very different !</a:t>
                </a:r>
              </a:p>
              <a:p>
                <a:pPr lvl="0"/>
                <a:endParaRPr lang="en-US" sz="2400" dirty="0">
                  <a:solidFill>
                    <a:schemeClr val="tx1">
                      <a:lumMod val="75000"/>
                      <a:lumOff val="25000"/>
                    </a:schemeClr>
                  </a:solidFill>
                  <a:latin typeface="Karla" charset="0"/>
                  <a:ea typeface="Karla" charset="0"/>
                  <a:cs typeface="Karla" charset="0"/>
                  <a:sym typeface="Calibri"/>
                </a:endParaRPr>
              </a:p>
            </p:txBody>
          </p:sp>
        </mc:Choice>
        <mc:Fallback xmlns="">
          <p:sp>
            <p:nvSpPr>
              <p:cNvPr id="14" name="Google Shape;152;p18"/>
              <p:cNvSpPr txBox="1">
                <a:spLocks noRot="1" noChangeAspect="1" noMove="1" noResize="1" noEditPoints="1" noAdjustHandles="1" noChangeArrowheads="1" noChangeShapeType="1" noTextEdit="1"/>
              </p:cNvSpPr>
              <p:nvPr/>
            </p:nvSpPr>
            <p:spPr>
              <a:xfrm>
                <a:off x="833414" y="996203"/>
                <a:ext cx="10070806" cy="591000"/>
              </a:xfrm>
              <a:prstGeom prst="rect">
                <a:avLst/>
              </a:prstGeom>
              <a:blipFill rotWithShape="0">
                <a:blip r:embed="rId3"/>
                <a:stretch>
                  <a:fillRect l="-969" t="-8247" b="-8051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5180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
        <p:nvSpPr>
          <p:cNvPr id="14" name="Google Shape;152;p18"/>
          <p:cNvSpPr txBox="1"/>
          <p:nvPr/>
        </p:nvSpPr>
        <p:spPr>
          <a:xfrm>
            <a:off x="833414" y="996203"/>
            <a:ext cx="10070806" cy="591000"/>
          </a:xfrm>
          <a:prstGeom prst="rect">
            <a:avLst/>
          </a:prstGeom>
          <a:noFill/>
          <a:ln>
            <a:noFill/>
          </a:ln>
        </p:spPr>
        <p:txBody>
          <a:bodyPr spcFirstLastPara="1" wrap="square" lIns="91425" tIns="45700" rIns="91425" bIns="45700" anchor="t" anchorCtr="0">
            <a:noAutofit/>
          </a:bodyPr>
          <a:lstStyle/>
          <a:p>
            <a:pPr lvl="0"/>
            <a:r>
              <a:rPr lang="en-US" sz="2400" dirty="0">
                <a:solidFill>
                  <a:schemeClr val="tx1">
                    <a:lumMod val="75000"/>
                    <a:lumOff val="25000"/>
                  </a:schemeClr>
                </a:solidFill>
                <a:latin typeface="Karla" charset="0"/>
                <a:ea typeface="Karla" charset="0"/>
                <a:cs typeface="Karla" charset="0"/>
                <a:sym typeface="Calibri"/>
              </a:rPr>
              <a:t>In order to do this, we need a good classifier. </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In the context of images, why don’t we use the inception network…</a:t>
            </a:r>
          </a:p>
          <a:p>
            <a:pPr lvl="0"/>
            <a:r>
              <a:rPr lang="en-US" sz="2400" dirty="0">
                <a:solidFill>
                  <a:schemeClr val="tx1">
                    <a:lumMod val="75000"/>
                    <a:lumOff val="25000"/>
                  </a:schemeClr>
                </a:solidFill>
                <a:latin typeface="Karla" charset="0"/>
                <a:ea typeface="Karla" charset="0"/>
                <a:cs typeface="Karla" charset="0"/>
                <a:sym typeface="Calibri"/>
              </a:rPr>
              <a:t>and then call it inception score</a:t>
            </a:r>
          </a:p>
          <a:p>
            <a:pPr lvl="0"/>
            <a:endParaRPr lang="en-US" sz="2400" dirty="0">
              <a:solidFill>
                <a:schemeClr val="tx1">
                  <a:lumMod val="75000"/>
                  <a:lumOff val="25000"/>
                </a:schemeClr>
              </a:solidFill>
              <a:latin typeface="Karla" charset="0"/>
              <a:ea typeface="Karla" charset="0"/>
              <a:cs typeface="Karla" charset="0"/>
              <a:sym typeface="Calibri"/>
            </a:endParaRPr>
          </a:p>
        </p:txBody>
      </p:sp>
      <p:pic>
        <p:nvPicPr>
          <p:cNvPr id="6" name="Google Shape;117;p16"/>
          <p:cNvPicPr preferRelativeResize="0"/>
          <p:nvPr/>
        </p:nvPicPr>
        <p:blipFill>
          <a:blip r:embed="rId3">
            <a:alphaModFix/>
          </a:blip>
          <a:stretch>
            <a:fillRect/>
          </a:stretch>
        </p:blipFill>
        <p:spPr>
          <a:xfrm>
            <a:off x="4163912" y="3072475"/>
            <a:ext cx="3619918" cy="2848265"/>
          </a:xfrm>
          <a:prstGeom prst="rect">
            <a:avLst/>
          </a:prstGeom>
          <a:noFill/>
          <a:ln>
            <a:noFill/>
          </a:ln>
        </p:spPr>
      </p:pic>
    </p:spTree>
    <p:extLst>
      <p:ext uri="{BB962C8B-B14F-4D97-AF65-F5344CB8AC3E}">
        <p14:creationId xmlns:p14="http://schemas.microsoft.com/office/powerpoint/2010/main" val="16800051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90000"/>
              </a:lnSpc>
              <a:spcBef>
                <a:spcPts val="0"/>
              </a:spcBef>
            </a:pPr>
            <a:r>
              <a:rPr lang="en-US" dirty="0" smtClean="0"/>
              <a:t>Evaluation: </a:t>
            </a:r>
            <a:r>
              <a:rPr lang="en-US" dirty="0" smtClean="0">
                <a:solidFill>
                  <a:schemeClr val="tx1">
                    <a:lumMod val="75000"/>
                    <a:lumOff val="25000"/>
                  </a:schemeClr>
                </a:solidFill>
                <a:latin typeface="Karla" charset="0"/>
                <a:ea typeface="Karla" charset="0"/>
                <a:cs typeface="Karla" charset="0"/>
                <a:sym typeface="Helvetica Neue"/>
              </a:rPr>
              <a:t>Inception </a:t>
            </a:r>
            <a:r>
              <a:rPr lang="en-US" dirty="0">
                <a:solidFill>
                  <a:schemeClr val="tx1">
                    <a:lumMod val="75000"/>
                    <a:lumOff val="25000"/>
                  </a:schemeClr>
                </a:solidFill>
                <a:latin typeface="Karla" charset="0"/>
                <a:ea typeface="Karla" charset="0"/>
                <a:cs typeface="Karla" charset="0"/>
                <a:sym typeface="Helvetica Neue"/>
              </a:rPr>
              <a:t>Score</a:t>
            </a:r>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pic>
        <p:nvPicPr>
          <p:cNvPr id="7" name="Google Shape;125;p17" descr="https://cdn-images-1.medium.com/max/2000/1*ZkN2nkdtsqvhtKB3QAbfCQ.png"/>
          <p:cNvPicPr preferRelativeResize="0"/>
          <p:nvPr/>
        </p:nvPicPr>
        <p:blipFill rotWithShape="1">
          <a:blip r:embed="rId3">
            <a:alphaModFix/>
          </a:blip>
          <a:srcRect l="21063" t="5231" r="21069"/>
          <a:stretch/>
        </p:blipFill>
        <p:spPr>
          <a:xfrm>
            <a:off x="2600794" y="1234661"/>
            <a:ext cx="5633257" cy="3582070"/>
          </a:xfrm>
          <a:prstGeom prst="rect">
            <a:avLst/>
          </a:prstGeom>
          <a:noFill/>
          <a:ln>
            <a:noFill/>
          </a:ln>
        </p:spPr>
      </p:pic>
      <p:pic>
        <p:nvPicPr>
          <p:cNvPr id="8" name="Google Shape;126;p17" descr="https://cdn-images-1.medium.com/max/2000/1*7e3wKMaUPYvd6HDAtXUkqA.png"/>
          <p:cNvPicPr preferRelativeResize="0"/>
          <p:nvPr/>
        </p:nvPicPr>
        <p:blipFill rotWithShape="1">
          <a:blip r:embed="rId4">
            <a:alphaModFix/>
          </a:blip>
          <a:srcRect l="37002" r="35218"/>
          <a:stretch/>
        </p:blipFill>
        <p:spPr>
          <a:xfrm>
            <a:off x="6070059" y="2705607"/>
            <a:ext cx="2104370" cy="360363"/>
          </a:xfrm>
          <a:prstGeom prst="rect">
            <a:avLst/>
          </a:prstGeom>
          <a:noFill/>
          <a:ln>
            <a:noFill/>
          </a:ln>
        </p:spPr>
      </p:pic>
      <p:cxnSp>
        <p:nvCxnSpPr>
          <p:cNvPr id="9" name="Google Shape;127;p17"/>
          <p:cNvCxnSpPr/>
          <p:nvPr/>
        </p:nvCxnSpPr>
        <p:spPr>
          <a:xfrm flipV="1">
            <a:off x="6832917" y="3206187"/>
            <a:ext cx="0" cy="403916"/>
          </a:xfrm>
          <a:prstGeom prst="straightConnector1">
            <a:avLst/>
          </a:prstGeom>
          <a:noFill/>
          <a:ln w="9525" cap="flat" cmpd="sng">
            <a:solidFill>
              <a:srgbClr val="FF0000"/>
            </a:solidFill>
            <a:prstDash val="solid"/>
            <a:round/>
            <a:headEnd type="none" w="sm" len="sm"/>
            <a:tailEnd type="triangle" w="med" len="med"/>
          </a:ln>
          <a:effectLst>
            <a:outerShdw blurRad="40000" dist="20000" dir="5400000" rotWithShape="0">
              <a:srgbClr val="000000">
                <a:alpha val="37650"/>
              </a:srgbClr>
            </a:outerShdw>
          </a:effectLst>
        </p:spPr>
      </p:cxnSp>
      <p:cxnSp>
        <p:nvCxnSpPr>
          <p:cNvPr id="11" name="Google Shape;129;p17"/>
          <p:cNvCxnSpPr/>
          <p:nvPr/>
        </p:nvCxnSpPr>
        <p:spPr>
          <a:xfrm flipH="1" flipV="1">
            <a:off x="3526971" y="1221155"/>
            <a:ext cx="1456563" cy="859534"/>
          </a:xfrm>
          <a:prstGeom prst="straightConnector1">
            <a:avLst/>
          </a:prstGeom>
          <a:noFill/>
          <a:ln w="9525" cap="flat" cmpd="sng">
            <a:solidFill>
              <a:srgbClr val="000000"/>
            </a:solidFill>
            <a:prstDash val="solid"/>
            <a:round/>
            <a:headEnd type="none" w="med" len="med"/>
            <a:tailEnd type="triangle" w="med" len="med"/>
          </a:ln>
        </p:spPr>
      </p:cxnSp>
      <p:sp>
        <p:nvSpPr>
          <p:cNvPr id="12" name="Google Shape;130;p17"/>
          <p:cNvSpPr txBox="1"/>
          <p:nvPr/>
        </p:nvSpPr>
        <p:spPr>
          <a:xfrm>
            <a:off x="547816" y="797921"/>
            <a:ext cx="3913051"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75000"/>
                    <a:lumOff val="25000"/>
                  </a:schemeClr>
                </a:solidFill>
                <a:latin typeface="Karla" charset="0"/>
                <a:ea typeface="Karla" charset="0"/>
                <a:cs typeface="Karla" charset="0"/>
                <a:sym typeface="Calibri"/>
              </a:rPr>
              <a:t>Highly predictable (low entropy)</a:t>
            </a:r>
            <a:endParaRPr dirty="0">
              <a:solidFill>
                <a:schemeClr val="tx1">
                  <a:lumMod val="75000"/>
                  <a:lumOff val="25000"/>
                </a:schemeClr>
              </a:solidFill>
              <a:latin typeface="Karla" charset="0"/>
              <a:ea typeface="Karla" charset="0"/>
              <a:cs typeface="Karla" charset="0"/>
              <a:sym typeface="Calibri"/>
            </a:endParaRPr>
          </a:p>
        </p:txBody>
      </p:sp>
      <p:cxnSp>
        <p:nvCxnSpPr>
          <p:cNvPr id="14" name="Google Shape;132;p17"/>
          <p:cNvCxnSpPr/>
          <p:nvPr/>
        </p:nvCxnSpPr>
        <p:spPr>
          <a:xfrm>
            <a:off x="5882390" y="1457882"/>
            <a:ext cx="2632958" cy="526937"/>
          </a:xfrm>
          <a:prstGeom prst="straightConnector1">
            <a:avLst/>
          </a:prstGeom>
          <a:noFill/>
          <a:ln w="9525" cap="flat" cmpd="sng">
            <a:solidFill>
              <a:srgbClr val="93C47D"/>
            </a:solidFill>
            <a:prstDash val="solid"/>
            <a:round/>
            <a:headEnd type="none" w="med" len="med"/>
            <a:tailEnd type="triangle" w="med" len="med"/>
          </a:ln>
        </p:spPr>
      </p:cxnSp>
      <p:cxnSp>
        <p:nvCxnSpPr>
          <p:cNvPr id="15" name="Google Shape;134;p17"/>
          <p:cNvCxnSpPr/>
          <p:nvPr/>
        </p:nvCxnSpPr>
        <p:spPr>
          <a:xfrm flipV="1">
            <a:off x="7541530" y="2380411"/>
            <a:ext cx="973818" cy="270489"/>
          </a:xfrm>
          <a:prstGeom prst="straightConnector1">
            <a:avLst/>
          </a:prstGeom>
          <a:noFill/>
          <a:ln w="9525" cap="flat" cmpd="sng">
            <a:solidFill>
              <a:srgbClr val="93C47D"/>
            </a:solidFill>
            <a:prstDash val="solid"/>
            <a:round/>
            <a:headEnd type="none" w="med" len="med"/>
            <a:tailEnd type="triangle" w="med" len="med"/>
          </a:ln>
        </p:spPr>
      </p:cxnSp>
      <p:grpSp>
        <p:nvGrpSpPr>
          <p:cNvPr id="16" name="Google Shape;135;p17"/>
          <p:cNvGrpSpPr/>
          <p:nvPr/>
        </p:nvGrpSpPr>
        <p:grpSpPr>
          <a:xfrm>
            <a:off x="8643396" y="1059908"/>
            <a:ext cx="3080470" cy="1653197"/>
            <a:chOff x="5555821" y="-1192424"/>
            <a:chExt cx="2489698" cy="1268236"/>
          </a:xfrm>
        </p:grpSpPr>
        <p:pic>
          <p:nvPicPr>
            <p:cNvPr id="17" name="Google Shape;133;p17"/>
            <p:cNvPicPr preferRelativeResize="0"/>
            <p:nvPr/>
          </p:nvPicPr>
          <p:blipFill>
            <a:blip r:embed="rId5">
              <a:alphaModFix/>
            </a:blip>
            <a:stretch>
              <a:fillRect/>
            </a:stretch>
          </p:blipFill>
          <p:spPr>
            <a:xfrm>
              <a:off x="5555821" y="-788963"/>
              <a:ext cx="2378842" cy="864775"/>
            </a:xfrm>
            <a:prstGeom prst="rect">
              <a:avLst/>
            </a:prstGeom>
            <a:noFill/>
            <a:ln w="19050" cap="flat" cmpd="sng">
              <a:solidFill>
                <a:srgbClr val="FF9900"/>
              </a:solidFill>
              <a:prstDash val="solid"/>
              <a:round/>
              <a:headEnd type="none" w="sm" len="sm"/>
              <a:tailEnd type="none" w="sm" len="sm"/>
            </a:ln>
          </p:spPr>
        </p:pic>
        <p:sp>
          <p:nvSpPr>
            <p:cNvPr id="18" name="Google Shape;136;p17"/>
            <p:cNvSpPr txBox="1"/>
            <p:nvPr/>
          </p:nvSpPr>
          <p:spPr>
            <a:xfrm>
              <a:off x="5555821" y="-1192424"/>
              <a:ext cx="2489698" cy="2473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Inception network</a:t>
              </a:r>
              <a:endParaRPr>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6" name="Rectangle 25"/>
              <p:cNvSpPr/>
              <p:nvPr/>
            </p:nvSpPr>
            <p:spPr>
              <a:xfrm>
                <a:off x="1543264" y="5290806"/>
                <a:ext cx="5281061" cy="533223"/>
              </a:xfrm>
              <a:prstGeom prst="rect">
                <a:avLst/>
              </a:prstGeom>
            </p:spPr>
            <p:txBody>
              <a:bodyPr wrap="none">
                <a:spAutoFit/>
              </a:bodyPr>
              <a:lstStyle/>
              <a:p>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sym typeface="Calibri"/>
                      </a:rPr>
                      <m:t>𝐼𝑆</m:t>
                    </m:r>
                    <m:d>
                      <m:dPr>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𝐺</m:t>
                        </m:r>
                      </m:e>
                    </m:d>
                    <m:r>
                      <a:rPr lang="en-US" sz="2400" b="0" i="1" smtClean="0">
                        <a:solidFill>
                          <a:schemeClr val="tx1">
                            <a:lumMod val="75000"/>
                            <a:lumOff val="25000"/>
                          </a:schemeClr>
                        </a:solidFill>
                        <a:latin typeface="Cambria Math" charset="0"/>
                        <a:ea typeface="Karla" charset="0"/>
                        <a:cs typeface="Karla" charset="0"/>
                        <a:sym typeface="Calibri"/>
                      </a:rPr>
                      <m:t>=</m:t>
                    </m:r>
                    <m:func>
                      <m:funcPr>
                        <m:ctrlPr>
                          <a:rPr lang="en-US" sz="2400" b="0" i="1" smtClean="0">
                            <a:solidFill>
                              <a:schemeClr val="tx1">
                                <a:lumMod val="75000"/>
                                <a:lumOff val="25000"/>
                              </a:schemeClr>
                            </a:solidFill>
                            <a:latin typeface="Cambria Math" charset="0"/>
                            <a:ea typeface="Karla" charset="0"/>
                            <a:cs typeface="Karla" charset="0"/>
                            <a:sym typeface="Calibri"/>
                          </a:rPr>
                        </m:ctrlPr>
                      </m:funcPr>
                      <m:fName>
                        <m:r>
                          <m:rPr>
                            <m:sty m:val="p"/>
                          </m:rPr>
                          <a:rPr lang="en-US" sz="2400" b="0" i="0" smtClean="0">
                            <a:solidFill>
                              <a:schemeClr val="tx1">
                                <a:lumMod val="75000"/>
                                <a:lumOff val="25000"/>
                              </a:schemeClr>
                            </a:solidFill>
                            <a:latin typeface="Cambria Math" charset="0"/>
                            <a:ea typeface="Karla" charset="0"/>
                            <a:cs typeface="Karla" charset="0"/>
                            <a:sym typeface="Calibri"/>
                          </a:rPr>
                          <m:t>exp</m:t>
                        </m:r>
                      </m:fName>
                      <m:e>
                        <m:r>
                          <a:rPr lang="en-US" sz="2400" b="0" i="1" smtClean="0">
                            <a:solidFill>
                              <a:schemeClr val="tx1">
                                <a:lumMod val="75000"/>
                                <a:lumOff val="25000"/>
                              </a:schemeClr>
                            </a:solidFill>
                            <a:latin typeface="Cambria Math" charset="0"/>
                            <a:ea typeface="Karla" charset="0"/>
                            <a:cs typeface="Karla" charset="0"/>
                            <a:sym typeface="Calibri"/>
                          </a:rPr>
                          <m:t>(</m:t>
                        </m:r>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𝔼</m:t>
                            </m:r>
                          </m:e>
                          <m:sub>
                            <m:r>
                              <a:rPr lang="en-US" sz="2400" b="0" i="1" smtClean="0">
                                <a:solidFill>
                                  <a:schemeClr val="tx1">
                                    <a:lumMod val="75000"/>
                                    <a:lumOff val="25000"/>
                                  </a:schemeClr>
                                </a:solidFill>
                                <a:latin typeface="Cambria Math" charset="0"/>
                                <a:ea typeface="Cambria Math" charset="0"/>
                                <a:cs typeface="Cambria Math" charset="0"/>
                                <a:sym typeface="Calibri"/>
                              </a:rPr>
                              <m:t>𝑥</m:t>
                            </m:r>
                            <m:r>
                              <a:rPr lang="en-US" sz="2400" b="0" i="1" smtClean="0">
                                <a:solidFill>
                                  <a:schemeClr val="tx1">
                                    <a:lumMod val="75000"/>
                                    <a:lumOff val="25000"/>
                                  </a:schemeClr>
                                </a:solidFill>
                                <a:latin typeface="Cambria Math" charset="0"/>
                                <a:ea typeface="Cambria Math" charset="0"/>
                                <a:cs typeface="Cambria Math" charset="0"/>
                                <a:sym typeface="Calibri"/>
                              </a:rPr>
                              <m:t>~</m:t>
                            </m:r>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𝑝</m:t>
                                </m:r>
                              </m:e>
                              <m:sub>
                                <m:r>
                                  <a:rPr lang="en-US" sz="2400" b="0" i="1" smtClean="0">
                                    <a:solidFill>
                                      <a:schemeClr val="tx1">
                                        <a:lumMod val="75000"/>
                                        <a:lumOff val="25000"/>
                                      </a:schemeClr>
                                    </a:solidFill>
                                    <a:latin typeface="Cambria Math" charset="0"/>
                                    <a:ea typeface="Cambria Math" charset="0"/>
                                    <a:cs typeface="Cambria Math" charset="0"/>
                                    <a:sym typeface="Calibri"/>
                                  </a:rPr>
                                  <m:t>𝑔</m:t>
                                </m:r>
                              </m:sub>
                            </m:sSub>
                          </m:sub>
                        </m:sSub>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𝐷</m:t>
                            </m:r>
                          </m:e>
                          <m:sub>
                            <m:r>
                              <a:rPr lang="en-US" sz="2400" b="0" i="1" smtClean="0">
                                <a:solidFill>
                                  <a:schemeClr val="tx1">
                                    <a:lumMod val="75000"/>
                                    <a:lumOff val="25000"/>
                                  </a:schemeClr>
                                </a:solidFill>
                                <a:latin typeface="Cambria Math" charset="0"/>
                                <a:ea typeface="Cambria Math" charset="0"/>
                                <a:cs typeface="Cambria Math" charset="0"/>
                                <a:sym typeface="Calibri"/>
                              </a:rPr>
                              <m:t>𝐾𝐿</m:t>
                            </m:r>
                          </m:sub>
                        </m:sSub>
                        <m:r>
                          <a:rPr lang="en-US" sz="2400" b="0" i="1" smtClean="0">
                            <a:solidFill>
                              <a:schemeClr val="tx1">
                                <a:lumMod val="75000"/>
                                <a:lumOff val="25000"/>
                              </a:schemeClr>
                            </a:solidFill>
                            <a:latin typeface="Cambria Math" charset="0"/>
                            <a:ea typeface="Cambria Math" charset="0"/>
                            <a:cs typeface="Cambria Math" charset="0"/>
                            <a:sym typeface="Calibri"/>
                          </a:rPr>
                          <m:t>(</m:t>
                        </m:r>
                      </m:e>
                    </m:func>
                    <m:r>
                      <a:rPr lang="en-US" sz="2400" i="1">
                        <a:solidFill>
                          <a:schemeClr val="tx1">
                            <a:lumMod val="75000"/>
                            <a:lumOff val="25000"/>
                          </a:schemeClr>
                        </a:solidFill>
                        <a:latin typeface="Cambria Math" charset="0"/>
                        <a:ea typeface="Karla" charset="0"/>
                        <a:cs typeface="Karla" charset="0"/>
                        <a:sym typeface="Calibri"/>
                      </a:rPr>
                      <m:t>𝑝</m:t>
                    </m:r>
                    <m:d>
                      <m:dPr>
                        <m:ctrlPr>
                          <a:rPr lang="en-US" sz="2400" i="1">
                            <a:solidFill>
                              <a:schemeClr val="tx1">
                                <a:lumMod val="75000"/>
                                <a:lumOff val="25000"/>
                              </a:schemeClr>
                            </a:solidFill>
                            <a:latin typeface="Cambria Math" charset="0"/>
                            <a:ea typeface="Karla" charset="0"/>
                            <a:cs typeface="Karla" charset="0"/>
                            <a:sym typeface="Calibri"/>
                          </a:rPr>
                        </m:ctrlPr>
                      </m:dPr>
                      <m:e>
                        <m:r>
                          <a:rPr lang="en-US" sz="2400" i="1">
                            <a:solidFill>
                              <a:schemeClr val="tx1">
                                <a:lumMod val="75000"/>
                                <a:lumOff val="25000"/>
                              </a:schemeClr>
                            </a:solidFill>
                            <a:latin typeface="Cambria Math" charset="0"/>
                            <a:ea typeface="Karla" charset="0"/>
                            <a:cs typeface="Karla" charset="0"/>
                            <a:sym typeface="Calibri"/>
                          </a:rPr>
                          <m:t>𝑦</m:t>
                        </m:r>
                      </m:e>
                      <m:e>
                        <m:r>
                          <a:rPr lang="en-US" sz="2400" i="1">
                            <a:solidFill>
                              <a:schemeClr val="tx1">
                                <a:lumMod val="75000"/>
                                <a:lumOff val="25000"/>
                              </a:schemeClr>
                            </a:solidFill>
                            <a:latin typeface="Cambria Math" charset="0"/>
                            <a:ea typeface="Karla" charset="0"/>
                            <a:cs typeface="Karla" charset="0"/>
                            <a:sym typeface="Calibri"/>
                          </a:rPr>
                          <m:t>𝑥</m:t>
                        </m:r>
                      </m:e>
                    </m:d>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𝑝</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𝑦</m:t>
                    </m:r>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1543264" y="5290806"/>
                <a:ext cx="5281061" cy="533223"/>
              </a:xfrm>
              <a:prstGeom prst="rect">
                <a:avLst/>
              </a:prstGeom>
              <a:blipFill rotWithShape="0">
                <a:blip r:embed="rId6"/>
                <a:stretch>
                  <a:fillRect l="-231" b="-4598"/>
                </a:stretch>
              </a:blipFill>
            </p:spPr>
            <p:txBody>
              <a:bodyPr/>
              <a:lstStyle/>
              <a:p>
                <a:r>
                  <a:rPr lang="en-US">
                    <a:noFill/>
                  </a:rPr>
                  <a:t> </a:t>
                </a:r>
              </a:p>
            </p:txBody>
          </p:sp>
        </mc:Fallback>
      </mc:AlternateContent>
    </p:spTree>
    <p:extLst>
      <p:ext uri="{BB962C8B-B14F-4D97-AF65-F5344CB8AC3E}">
        <p14:creationId xmlns:p14="http://schemas.microsoft.com/office/powerpoint/2010/main" val="13126154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TSTR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grpSp>
        <p:nvGrpSpPr>
          <p:cNvPr id="5" name="Google Shape;143;p18"/>
          <p:cNvGrpSpPr/>
          <p:nvPr/>
        </p:nvGrpSpPr>
        <p:grpSpPr>
          <a:xfrm>
            <a:off x="2504084" y="2297430"/>
            <a:ext cx="7382866" cy="3103945"/>
            <a:chOff x="1524000" y="1904675"/>
            <a:chExt cx="6096000" cy="2190750"/>
          </a:xfrm>
        </p:grpSpPr>
        <p:pic>
          <p:nvPicPr>
            <p:cNvPr id="6" name="Google Shape;144;p18"/>
            <p:cNvPicPr preferRelativeResize="0"/>
            <p:nvPr/>
          </p:nvPicPr>
          <p:blipFill rotWithShape="1">
            <a:blip r:embed="rId3">
              <a:alphaModFix/>
            </a:blip>
            <a:srcRect l="41079" t="19872" r="45539" b="71370"/>
            <a:stretch/>
          </p:blipFill>
          <p:spPr>
            <a:xfrm>
              <a:off x="3997775" y="2048850"/>
              <a:ext cx="815725" cy="191850"/>
            </a:xfrm>
            <a:prstGeom prst="rect">
              <a:avLst/>
            </a:prstGeom>
            <a:noFill/>
            <a:ln>
              <a:noFill/>
            </a:ln>
          </p:spPr>
        </p:pic>
        <p:pic>
          <p:nvPicPr>
            <p:cNvPr id="7" name="Google Shape;145;p18"/>
            <p:cNvPicPr preferRelativeResize="0"/>
            <p:nvPr/>
          </p:nvPicPr>
          <p:blipFill>
            <a:blip r:embed="rId3">
              <a:alphaModFix/>
            </a:blip>
            <a:stretch>
              <a:fillRect/>
            </a:stretch>
          </p:blipFill>
          <p:spPr>
            <a:xfrm>
              <a:off x="1524000" y="1904675"/>
              <a:ext cx="6096000" cy="2190750"/>
            </a:xfrm>
            <a:prstGeom prst="rect">
              <a:avLst/>
            </a:prstGeom>
            <a:noFill/>
            <a:ln>
              <a:noFill/>
            </a:ln>
          </p:spPr>
        </p:pic>
        <p:pic>
          <p:nvPicPr>
            <p:cNvPr id="8" name="Google Shape;146;p18"/>
            <p:cNvPicPr preferRelativeResize="0"/>
            <p:nvPr/>
          </p:nvPicPr>
          <p:blipFill rotWithShape="1">
            <a:blip r:embed="rId4">
              <a:alphaModFix/>
            </a:blip>
            <a:srcRect l="26583" t="36456" r="56938" b="45472"/>
            <a:stretch/>
          </p:blipFill>
          <p:spPr>
            <a:xfrm>
              <a:off x="3962800" y="2281125"/>
              <a:ext cx="913099" cy="350749"/>
            </a:xfrm>
            <a:prstGeom prst="rect">
              <a:avLst/>
            </a:prstGeom>
            <a:noFill/>
            <a:ln>
              <a:noFill/>
            </a:ln>
          </p:spPr>
        </p:pic>
        <p:pic>
          <p:nvPicPr>
            <p:cNvPr id="9" name="Google Shape;147;p18"/>
            <p:cNvPicPr preferRelativeResize="0"/>
            <p:nvPr/>
          </p:nvPicPr>
          <p:blipFill rotWithShape="1">
            <a:blip r:embed="rId4">
              <a:alphaModFix/>
            </a:blip>
            <a:srcRect l="26583" t="36456" r="56938" b="45472"/>
            <a:stretch/>
          </p:blipFill>
          <p:spPr>
            <a:xfrm>
              <a:off x="3962800" y="3423850"/>
              <a:ext cx="913099" cy="350749"/>
            </a:xfrm>
            <a:prstGeom prst="rect">
              <a:avLst/>
            </a:prstGeom>
            <a:noFill/>
            <a:ln>
              <a:noFill/>
            </a:ln>
          </p:spPr>
        </p:pic>
        <p:pic>
          <p:nvPicPr>
            <p:cNvPr id="10" name="Google Shape;148;p18"/>
            <p:cNvPicPr preferRelativeResize="0"/>
            <p:nvPr/>
          </p:nvPicPr>
          <p:blipFill rotWithShape="1">
            <a:blip r:embed="rId3">
              <a:alphaModFix/>
            </a:blip>
            <a:srcRect l="41079" t="19872" r="45539" b="71370"/>
            <a:stretch/>
          </p:blipFill>
          <p:spPr>
            <a:xfrm>
              <a:off x="3997775" y="3191550"/>
              <a:ext cx="815725" cy="191850"/>
            </a:xfrm>
            <a:prstGeom prst="rect">
              <a:avLst/>
            </a:prstGeom>
            <a:noFill/>
            <a:ln>
              <a:noFill/>
            </a:ln>
          </p:spPr>
        </p:pic>
        <p:pic>
          <p:nvPicPr>
            <p:cNvPr id="11" name="Google Shape;149;p18"/>
            <p:cNvPicPr preferRelativeResize="0"/>
            <p:nvPr/>
          </p:nvPicPr>
          <p:blipFill rotWithShape="1">
            <a:blip r:embed="rId5">
              <a:alphaModFix/>
            </a:blip>
            <a:srcRect l="44863" t="37631" r="38781" b="45572"/>
            <a:stretch/>
          </p:blipFill>
          <p:spPr>
            <a:xfrm>
              <a:off x="3962800" y="2280850"/>
              <a:ext cx="920926" cy="350749"/>
            </a:xfrm>
            <a:prstGeom prst="rect">
              <a:avLst/>
            </a:prstGeom>
            <a:noFill/>
            <a:ln>
              <a:noFill/>
            </a:ln>
          </p:spPr>
        </p:pic>
        <p:pic>
          <p:nvPicPr>
            <p:cNvPr id="12" name="Google Shape;150;p18"/>
            <p:cNvPicPr preferRelativeResize="0"/>
            <p:nvPr/>
          </p:nvPicPr>
          <p:blipFill rotWithShape="1">
            <a:blip r:embed="rId6">
              <a:alphaModFix/>
            </a:blip>
            <a:srcRect l="81178" t="56432" r="1723" b="25497"/>
            <a:stretch/>
          </p:blipFill>
          <p:spPr>
            <a:xfrm>
              <a:off x="3958900" y="3423850"/>
              <a:ext cx="924826" cy="350749"/>
            </a:xfrm>
            <a:prstGeom prst="rect">
              <a:avLst/>
            </a:prstGeom>
            <a:noFill/>
            <a:ln>
              <a:noFill/>
            </a:ln>
          </p:spPr>
        </p:pic>
        <p:pic>
          <p:nvPicPr>
            <p:cNvPr id="13" name="Google Shape;151;p18"/>
            <p:cNvPicPr preferRelativeResize="0"/>
            <p:nvPr/>
          </p:nvPicPr>
          <p:blipFill rotWithShape="1">
            <a:blip r:embed="rId3">
              <a:alphaModFix/>
            </a:blip>
            <a:srcRect l="41079" t="19872" r="45539" b="71370"/>
            <a:stretch/>
          </p:blipFill>
          <p:spPr>
            <a:xfrm>
              <a:off x="4011488" y="2048850"/>
              <a:ext cx="815725" cy="191850"/>
            </a:xfrm>
            <a:prstGeom prst="rect">
              <a:avLst/>
            </a:prstGeom>
            <a:noFill/>
            <a:ln>
              <a:noFill/>
            </a:ln>
          </p:spPr>
        </p:pic>
      </p:grpSp>
      <p:sp>
        <p:nvSpPr>
          <p:cNvPr id="14" name="Google Shape;152;p18"/>
          <p:cNvSpPr txBox="1"/>
          <p:nvPr/>
        </p:nvSpPr>
        <p:spPr>
          <a:xfrm>
            <a:off x="833414" y="996203"/>
            <a:ext cx="7327605"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400" dirty="0" smtClean="0">
                <a:solidFill>
                  <a:schemeClr val="tx1">
                    <a:lumMod val="75000"/>
                    <a:lumOff val="25000"/>
                  </a:schemeClr>
                </a:solidFill>
                <a:latin typeface="Karla" charset="0"/>
                <a:ea typeface="Karla" charset="0"/>
                <a:cs typeface="Karla" charset="0"/>
                <a:sym typeface="Helvetica Neue"/>
              </a:rPr>
              <a:t>GAN </a:t>
            </a:r>
            <a:r>
              <a:rPr lang="en-US" sz="2400" dirty="0">
                <a:solidFill>
                  <a:schemeClr val="tx1">
                    <a:lumMod val="75000"/>
                    <a:lumOff val="25000"/>
                  </a:schemeClr>
                </a:solidFill>
                <a:latin typeface="Karla" charset="0"/>
                <a:ea typeface="Karla" charset="0"/>
                <a:cs typeface="Karla" charset="0"/>
                <a:sym typeface="Helvetica Neue"/>
              </a:rPr>
              <a:t>model trained on Time series</a:t>
            </a:r>
            <a:endParaRPr sz="2400" b="0" i="0" u="none" strike="noStrike" cap="none" dirty="0">
              <a:solidFill>
                <a:schemeClr val="tx1">
                  <a:lumMod val="75000"/>
                  <a:lumOff val="25000"/>
                </a:schemeClr>
              </a:solidFill>
              <a:latin typeface="Karla" charset="0"/>
              <a:ea typeface="Karla" charset="0"/>
              <a:cs typeface="Karla" charset="0"/>
              <a:sym typeface="Helvetica Neue"/>
            </a:endParaRPr>
          </a:p>
        </p:txBody>
      </p:sp>
    </p:spTree>
    <p:extLst>
      <p:ext uri="{BB962C8B-B14F-4D97-AF65-F5344CB8AC3E}">
        <p14:creationId xmlns:p14="http://schemas.microsoft.com/office/powerpoint/2010/main" val="17614417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TSTR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
        <p:nvSpPr>
          <p:cNvPr id="16" name="Google Shape;159;p19"/>
          <p:cNvSpPr txBox="1"/>
          <p:nvPr/>
        </p:nvSpPr>
        <p:spPr>
          <a:xfrm>
            <a:off x="539375" y="974607"/>
            <a:ext cx="5748370"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200" dirty="0" smtClean="0">
                <a:solidFill>
                  <a:schemeClr val="tx1">
                    <a:lumMod val="75000"/>
                    <a:lumOff val="25000"/>
                  </a:schemeClr>
                </a:solidFill>
                <a:latin typeface="Karla" charset="0"/>
                <a:ea typeface="Karla" charset="0"/>
                <a:cs typeface="Karla" charset="0"/>
                <a:sym typeface="Helvetica Neue"/>
              </a:rPr>
              <a:t>Train on </a:t>
            </a:r>
            <a:r>
              <a:rPr lang="en-US" sz="2200">
                <a:solidFill>
                  <a:schemeClr val="tx1">
                    <a:lumMod val="75000"/>
                    <a:lumOff val="25000"/>
                  </a:schemeClr>
                </a:solidFill>
                <a:latin typeface="Karla" charset="0"/>
                <a:ea typeface="Karla" charset="0"/>
                <a:cs typeface="Karla" charset="0"/>
                <a:sym typeface="Helvetica Neue"/>
              </a:rPr>
              <a:t>Synthetic </a:t>
            </a:r>
            <a:r>
              <a:rPr lang="en-US" sz="2200" smtClean="0">
                <a:solidFill>
                  <a:schemeClr val="tx1">
                    <a:lumMod val="75000"/>
                    <a:lumOff val="25000"/>
                  </a:schemeClr>
                </a:solidFill>
                <a:latin typeface="Karla" charset="0"/>
                <a:ea typeface="Karla" charset="0"/>
                <a:cs typeface="Karla" charset="0"/>
                <a:sym typeface="Helvetica Neue"/>
              </a:rPr>
              <a:t>Test on </a:t>
            </a:r>
            <a:r>
              <a:rPr lang="en-US" sz="2200" dirty="0">
                <a:solidFill>
                  <a:schemeClr val="tx1">
                    <a:lumMod val="75000"/>
                    <a:lumOff val="25000"/>
                  </a:schemeClr>
                </a:solidFill>
                <a:latin typeface="Karla" charset="0"/>
                <a:ea typeface="Karla" charset="0"/>
                <a:cs typeface="Karla" charset="0"/>
                <a:sym typeface="Helvetica Neue"/>
              </a:rPr>
              <a:t>Real (TSTR)</a:t>
            </a:r>
            <a:endParaRPr sz="2200" b="0" i="0" u="none" strike="noStrike" cap="none" dirty="0">
              <a:solidFill>
                <a:schemeClr val="tx1">
                  <a:lumMod val="75000"/>
                  <a:lumOff val="25000"/>
                </a:schemeClr>
              </a:solidFill>
              <a:latin typeface="Karla" charset="0"/>
              <a:ea typeface="Karla" charset="0"/>
              <a:cs typeface="Karla" charset="0"/>
              <a:sym typeface="Helvetica Neue"/>
            </a:endParaRPr>
          </a:p>
        </p:txBody>
      </p:sp>
      <p:pic>
        <p:nvPicPr>
          <p:cNvPr id="17" name="Google Shape;160;p19"/>
          <p:cNvPicPr preferRelativeResize="0"/>
          <p:nvPr/>
        </p:nvPicPr>
        <p:blipFill>
          <a:blip r:embed="rId3">
            <a:alphaModFix/>
          </a:blip>
          <a:stretch>
            <a:fillRect/>
          </a:stretch>
        </p:blipFill>
        <p:spPr>
          <a:xfrm>
            <a:off x="3782529" y="2072184"/>
            <a:ext cx="1333979" cy="1418373"/>
          </a:xfrm>
          <a:prstGeom prst="rect">
            <a:avLst/>
          </a:prstGeom>
          <a:noFill/>
          <a:ln>
            <a:noFill/>
          </a:ln>
        </p:spPr>
      </p:pic>
      <p:pic>
        <p:nvPicPr>
          <p:cNvPr id="18" name="Google Shape;161;p19"/>
          <p:cNvPicPr preferRelativeResize="0"/>
          <p:nvPr/>
        </p:nvPicPr>
        <p:blipFill>
          <a:blip r:embed="rId4">
            <a:alphaModFix/>
          </a:blip>
          <a:stretch>
            <a:fillRect/>
          </a:stretch>
        </p:blipFill>
        <p:spPr>
          <a:xfrm>
            <a:off x="3800111" y="5040189"/>
            <a:ext cx="1333978" cy="1425864"/>
          </a:xfrm>
          <a:prstGeom prst="rect">
            <a:avLst/>
          </a:prstGeom>
          <a:noFill/>
          <a:ln>
            <a:noFill/>
          </a:ln>
        </p:spPr>
      </p:pic>
      <p:pic>
        <p:nvPicPr>
          <p:cNvPr id="19" name="Google Shape;162;p19"/>
          <p:cNvPicPr preferRelativeResize="0"/>
          <p:nvPr/>
        </p:nvPicPr>
        <p:blipFill>
          <a:blip r:embed="rId5">
            <a:alphaModFix/>
          </a:blip>
          <a:stretch>
            <a:fillRect/>
          </a:stretch>
        </p:blipFill>
        <p:spPr>
          <a:xfrm>
            <a:off x="3789247" y="3553236"/>
            <a:ext cx="1333978" cy="1411092"/>
          </a:xfrm>
          <a:prstGeom prst="rect">
            <a:avLst/>
          </a:prstGeom>
          <a:noFill/>
          <a:ln>
            <a:noFill/>
          </a:ln>
        </p:spPr>
      </p:pic>
      <p:sp>
        <p:nvSpPr>
          <p:cNvPr id="20" name="Google Shape;163;p19"/>
          <p:cNvSpPr txBox="1"/>
          <p:nvPr/>
        </p:nvSpPr>
        <p:spPr>
          <a:xfrm>
            <a:off x="3037060" y="2628817"/>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21" name="Google Shape;164;p19"/>
          <p:cNvSpPr txBox="1"/>
          <p:nvPr/>
        </p:nvSpPr>
        <p:spPr>
          <a:xfrm>
            <a:off x="3095815" y="4085901"/>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Calibri"/>
                <a:ea typeface="Calibri"/>
                <a:cs typeface="Calibri"/>
                <a:sym typeface="Calibri"/>
              </a:rPr>
              <a:t>Class 1</a:t>
            </a:r>
            <a:endParaRPr sz="1200" dirty="0">
              <a:latin typeface="Calibri"/>
              <a:ea typeface="Calibri"/>
              <a:cs typeface="Calibri"/>
              <a:sym typeface="Calibri"/>
            </a:endParaRPr>
          </a:p>
        </p:txBody>
      </p:sp>
      <p:sp>
        <p:nvSpPr>
          <p:cNvPr id="22" name="Google Shape;165;p19"/>
          <p:cNvSpPr txBox="1"/>
          <p:nvPr/>
        </p:nvSpPr>
        <p:spPr>
          <a:xfrm>
            <a:off x="3063432" y="5468453"/>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23" name="Google Shape;166;p19"/>
          <p:cNvSpPr txBox="1"/>
          <p:nvPr/>
        </p:nvSpPr>
        <p:spPr>
          <a:xfrm>
            <a:off x="5534745" y="46854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latin typeface="Calibri"/>
                <a:ea typeface="Calibri"/>
                <a:cs typeface="Calibri"/>
                <a:sym typeface="Calibri"/>
              </a:rPr>
              <a:t>Train</a:t>
            </a:r>
            <a:endParaRPr b="1" dirty="0">
              <a:solidFill>
                <a:schemeClr val="tx1">
                  <a:lumMod val="75000"/>
                  <a:lumOff val="25000"/>
                </a:schemeClr>
              </a:solidFill>
              <a:latin typeface="Calibri"/>
              <a:ea typeface="Calibri"/>
              <a:cs typeface="Calibri"/>
              <a:sym typeface="Calibri"/>
            </a:endParaRPr>
          </a:p>
        </p:txBody>
      </p:sp>
      <p:cxnSp>
        <p:nvCxnSpPr>
          <p:cNvPr id="24" name="Google Shape;167;p19"/>
          <p:cNvCxnSpPr/>
          <p:nvPr/>
        </p:nvCxnSpPr>
        <p:spPr>
          <a:xfrm>
            <a:off x="5409899" y="4233389"/>
            <a:ext cx="1433100" cy="798900"/>
          </a:xfrm>
          <a:prstGeom prst="straightConnector1">
            <a:avLst/>
          </a:prstGeom>
          <a:noFill/>
          <a:ln w="28575" cap="flat" cmpd="sng">
            <a:solidFill>
              <a:schemeClr val="dk1"/>
            </a:solidFill>
            <a:prstDash val="solid"/>
            <a:round/>
            <a:headEnd type="none" w="med" len="med"/>
            <a:tailEnd type="triangle" w="med" len="med"/>
          </a:ln>
        </p:spPr>
      </p:cxnSp>
      <p:sp>
        <p:nvSpPr>
          <p:cNvPr id="25" name="Google Shape;169;p19"/>
          <p:cNvSpPr txBox="1"/>
          <p:nvPr/>
        </p:nvSpPr>
        <p:spPr>
          <a:xfrm>
            <a:off x="2468945" y="1682021"/>
            <a:ext cx="3993624"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Synthetic </a:t>
            </a:r>
            <a:r>
              <a:rPr lang="en-US" dirty="0" smtClean="0">
                <a:solidFill>
                  <a:schemeClr val="tx1">
                    <a:lumMod val="75000"/>
                    <a:lumOff val="25000"/>
                  </a:schemeClr>
                </a:solidFill>
                <a:latin typeface="Calibri"/>
                <a:ea typeface="Calibri"/>
                <a:cs typeface="Calibri"/>
                <a:sym typeface="Calibri"/>
              </a:rPr>
              <a:t>Data</a:t>
            </a:r>
            <a:r>
              <a:rPr lang="en-US" dirty="0">
                <a:solidFill>
                  <a:schemeClr val="tx1">
                    <a:lumMod val="75000"/>
                    <a:lumOff val="25000"/>
                  </a:schemeClr>
                </a:solidFill>
                <a:latin typeface="Calibri"/>
                <a:ea typeface="Calibri"/>
                <a:cs typeface="Calibri"/>
                <a:sym typeface="Calibri"/>
              </a:rPr>
              <a:t> </a:t>
            </a:r>
            <a:r>
              <a:rPr lang="en-US" dirty="0" smtClean="0">
                <a:solidFill>
                  <a:schemeClr val="tx1">
                    <a:lumMod val="75000"/>
                    <a:lumOff val="25000"/>
                  </a:schemeClr>
                </a:solidFill>
                <a:latin typeface="Calibri"/>
                <a:ea typeface="Calibri"/>
                <a:cs typeface="Calibri"/>
                <a:sym typeface="Calibri"/>
              </a:rPr>
              <a:t>(GAN </a:t>
            </a:r>
            <a:r>
              <a:rPr lang="en-US" dirty="0">
                <a:solidFill>
                  <a:schemeClr val="tx1">
                    <a:lumMod val="75000"/>
                    <a:lumOff val="25000"/>
                  </a:schemeClr>
                </a:solidFill>
                <a:latin typeface="Calibri"/>
                <a:ea typeface="Calibri"/>
                <a:cs typeface="Calibri"/>
                <a:sym typeface="Calibri"/>
              </a:rPr>
              <a:t>generated)</a:t>
            </a:r>
            <a:endParaRPr dirty="0">
              <a:solidFill>
                <a:schemeClr val="tx1">
                  <a:lumMod val="75000"/>
                  <a:lumOff val="25000"/>
                </a:schemeClr>
              </a:solidFill>
              <a:latin typeface="Calibri"/>
              <a:ea typeface="Calibri"/>
              <a:cs typeface="Calibri"/>
              <a:sym typeface="Calibri"/>
            </a:endParaRPr>
          </a:p>
        </p:txBody>
      </p:sp>
      <p:grpSp>
        <p:nvGrpSpPr>
          <p:cNvPr id="26" name="Google Shape;170;p19"/>
          <p:cNvGrpSpPr/>
          <p:nvPr/>
        </p:nvGrpSpPr>
        <p:grpSpPr>
          <a:xfrm rot="-5400000">
            <a:off x="244793" y="4184179"/>
            <a:ext cx="3040025" cy="222512"/>
            <a:chOff x="4803625" y="951650"/>
            <a:chExt cx="3040025" cy="260400"/>
          </a:xfrm>
        </p:grpSpPr>
        <p:sp>
          <p:nvSpPr>
            <p:cNvPr id="27" name="Google Shape;171;p19"/>
            <p:cNvSpPr/>
            <p:nvPr/>
          </p:nvSpPr>
          <p:spPr>
            <a:xfrm>
              <a:off x="4803625" y="951650"/>
              <a:ext cx="759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Noise z</a:t>
              </a:r>
              <a:endParaRPr sz="1200">
                <a:latin typeface="Calibri"/>
                <a:ea typeface="Calibri"/>
                <a:cs typeface="Calibri"/>
                <a:sym typeface="Calibri"/>
              </a:endParaRPr>
            </a:p>
          </p:txBody>
        </p:sp>
        <p:sp>
          <p:nvSpPr>
            <p:cNvPr id="28" name="Google Shape;172;p19"/>
            <p:cNvSpPr/>
            <p:nvPr/>
          </p:nvSpPr>
          <p:spPr>
            <a:xfrm>
              <a:off x="5546100" y="951650"/>
              <a:ext cx="6024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Class</a:t>
              </a:r>
              <a:endParaRPr sz="1200">
                <a:latin typeface="Calibri"/>
                <a:ea typeface="Calibri"/>
                <a:cs typeface="Calibri"/>
                <a:sym typeface="Calibri"/>
              </a:endParaRPr>
            </a:p>
          </p:txBody>
        </p:sp>
        <p:sp>
          <p:nvSpPr>
            <p:cNvPr id="29" name="Google Shape;173;p19"/>
            <p:cNvSpPr/>
            <p:nvPr/>
          </p:nvSpPr>
          <p:spPr>
            <a:xfrm>
              <a:off x="6132075" y="951650"/>
              <a:ext cx="10011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Amplitude</a:t>
              </a:r>
              <a:endParaRPr sz="1200">
                <a:latin typeface="Calibri"/>
                <a:ea typeface="Calibri"/>
                <a:cs typeface="Calibri"/>
                <a:sym typeface="Calibri"/>
              </a:endParaRPr>
            </a:p>
          </p:txBody>
        </p:sp>
        <p:sp>
          <p:nvSpPr>
            <p:cNvPr id="30" name="Google Shape;174;p19"/>
            <p:cNvSpPr/>
            <p:nvPr/>
          </p:nvSpPr>
          <p:spPr>
            <a:xfrm>
              <a:off x="7120650" y="951650"/>
              <a:ext cx="723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Period</a:t>
              </a:r>
              <a:endParaRPr sz="1200">
                <a:latin typeface="Calibri"/>
                <a:ea typeface="Calibri"/>
                <a:cs typeface="Calibri"/>
                <a:sym typeface="Calibri"/>
              </a:endParaRPr>
            </a:p>
          </p:txBody>
        </p:sp>
      </p:grpSp>
      <p:sp>
        <p:nvSpPr>
          <p:cNvPr id="31" name="Google Shape;175;p19"/>
          <p:cNvSpPr/>
          <p:nvPr/>
        </p:nvSpPr>
        <p:spPr>
          <a:xfrm>
            <a:off x="2104715" y="4156485"/>
            <a:ext cx="872100" cy="277800"/>
          </a:xfrm>
          <a:prstGeom prst="roundRect">
            <a:avLst>
              <a:gd name="adj" fmla="val 16667"/>
            </a:avLst>
          </a:prstGeom>
          <a:solidFill>
            <a:srgbClr val="F9CB9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Generator</a:t>
            </a:r>
            <a:endParaRPr sz="1200" i="1">
              <a:latin typeface="Calibri"/>
              <a:ea typeface="Calibri"/>
              <a:cs typeface="Calibri"/>
              <a:sym typeface="Calibri"/>
            </a:endParaRPr>
          </a:p>
        </p:txBody>
      </p:sp>
      <p:cxnSp>
        <p:nvCxnSpPr>
          <p:cNvPr id="32" name="Google Shape;176;p19"/>
          <p:cNvCxnSpPr/>
          <p:nvPr/>
        </p:nvCxnSpPr>
        <p:spPr>
          <a:xfrm rot="-5400000" flipH="1">
            <a:off x="1977846" y="4190086"/>
            <a:ext cx="3300" cy="175200"/>
          </a:xfrm>
          <a:prstGeom prst="straightConnector1">
            <a:avLst/>
          </a:prstGeom>
          <a:noFill/>
          <a:ln w="19050" cap="flat" cmpd="sng">
            <a:solidFill>
              <a:srgbClr val="000000"/>
            </a:solidFill>
            <a:prstDash val="solid"/>
            <a:round/>
            <a:headEnd type="none" w="med" len="med"/>
            <a:tailEnd type="triangle" w="med" len="med"/>
          </a:ln>
        </p:spPr>
      </p:cxnSp>
      <p:cxnSp>
        <p:nvCxnSpPr>
          <p:cNvPr id="33" name="Google Shape;177;p19"/>
          <p:cNvCxnSpPr/>
          <p:nvPr/>
        </p:nvCxnSpPr>
        <p:spPr>
          <a:xfrm rot="-5400000" flipH="1">
            <a:off x="3138538" y="4183264"/>
            <a:ext cx="3300" cy="175200"/>
          </a:xfrm>
          <a:prstGeom prst="straightConnector1">
            <a:avLst/>
          </a:prstGeom>
          <a:noFill/>
          <a:ln w="19050" cap="flat" cmpd="sng">
            <a:solidFill>
              <a:srgbClr val="000000"/>
            </a:solidFill>
            <a:prstDash val="solid"/>
            <a:round/>
            <a:headEnd type="none" w="med" len="med"/>
            <a:tailEnd type="triangle" w="med" len="med"/>
          </a:ln>
        </p:spPr>
      </p:cxnSp>
      <p:sp>
        <p:nvSpPr>
          <p:cNvPr id="34" name="Google Shape;168;p19"/>
          <p:cNvSpPr/>
          <p:nvPr/>
        </p:nvSpPr>
        <p:spPr>
          <a:xfrm>
            <a:off x="6843025" y="4893335"/>
            <a:ext cx="872100" cy="277800"/>
          </a:xfrm>
          <a:prstGeom prst="roundRect">
            <a:avLst>
              <a:gd name="adj" fmla="val 16667"/>
            </a:avLst>
          </a:prstGeom>
          <a:solidFill>
            <a:srgbClr val="A4C2F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Classifier</a:t>
            </a:r>
            <a:endParaRPr sz="1200" i="1">
              <a:latin typeface="Calibri"/>
              <a:ea typeface="Calibri"/>
              <a:cs typeface="Calibri"/>
              <a:sym typeface="Calibri"/>
            </a:endParaRPr>
          </a:p>
        </p:txBody>
      </p:sp>
      <p:pic>
        <p:nvPicPr>
          <p:cNvPr id="35" name="Google Shape;178;p19"/>
          <p:cNvPicPr preferRelativeResize="0"/>
          <p:nvPr/>
        </p:nvPicPr>
        <p:blipFill>
          <a:blip r:embed="rId6">
            <a:alphaModFix/>
          </a:blip>
          <a:stretch>
            <a:fillRect/>
          </a:stretch>
        </p:blipFill>
        <p:spPr>
          <a:xfrm>
            <a:off x="9632320" y="2541210"/>
            <a:ext cx="1062725" cy="1131975"/>
          </a:xfrm>
          <a:prstGeom prst="rect">
            <a:avLst/>
          </a:prstGeom>
          <a:noFill/>
          <a:ln>
            <a:noFill/>
          </a:ln>
        </p:spPr>
      </p:pic>
      <p:pic>
        <p:nvPicPr>
          <p:cNvPr id="36" name="Google Shape;179;p19"/>
          <p:cNvPicPr preferRelativeResize="0"/>
          <p:nvPr/>
        </p:nvPicPr>
        <p:blipFill>
          <a:blip r:embed="rId7">
            <a:alphaModFix/>
          </a:blip>
          <a:stretch>
            <a:fillRect/>
          </a:stretch>
        </p:blipFill>
        <p:spPr>
          <a:xfrm>
            <a:off x="8446443" y="2552296"/>
            <a:ext cx="1062725" cy="1124836"/>
          </a:xfrm>
          <a:prstGeom prst="rect">
            <a:avLst/>
          </a:prstGeom>
          <a:noFill/>
          <a:ln>
            <a:noFill/>
          </a:ln>
        </p:spPr>
      </p:pic>
      <p:pic>
        <p:nvPicPr>
          <p:cNvPr id="37" name="Google Shape;180;p19"/>
          <p:cNvPicPr preferRelativeResize="0"/>
          <p:nvPr/>
        </p:nvPicPr>
        <p:blipFill>
          <a:blip r:embed="rId8">
            <a:alphaModFix/>
          </a:blip>
          <a:stretch>
            <a:fillRect/>
          </a:stretch>
        </p:blipFill>
        <p:spPr>
          <a:xfrm>
            <a:off x="7250329" y="2555284"/>
            <a:ext cx="1062725" cy="1124973"/>
          </a:xfrm>
          <a:prstGeom prst="rect">
            <a:avLst/>
          </a:prstGeom>
          <a:noFill/>
          <a:ln>
            <a:noFill/>
          </a:ln>
        </p:spPr>
      </p:pic>
      <p:sp>
        <p:nvSpPr>
          <p:cNvPr id="38" name="Google Shape;181;p19"/>
          <p:cNvSpPr txBox="1"/>
          <p:nvPr/>
        </p:nvSpPr>
        <p:spPr>
          <a:xfrm>
            <a:off x="8299228" y="2137185"/>
            <a:ext cx="16779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Real Data</a:t>
            </a:r>
            <a:endParaRPr dirty="0">
              <a:solidFill>
                <a:schemeClr val="tx1">
                  <a:lumMod val="75000"/>
                  <a:lumOff val="25000"/>
                </a:schemeClr>
              </a:solidFill>
              <a:latin typeface="Calibri"/>
              <a:ea typeface="Calibri"/>
              <a:cs typeface="Calibri"/>
              <a:sym typeface="Calibri"/>
            </a:endParaRPr>
          </a:p>
        </p:txBody>
      </p:sp>
      <p:sp>
        <p:nvSpPr>
          <p:cNvPr id="39" name="Google Shape;182;p19"/>
          <p:cNvSpPr txBox="1"/>
          <p:nvPr/>
        </p:nvSpPr>
        <p:spPr>
          <a:xfrm>
            <a:off x="8549789" y="3720866"/>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40" name="Google Shape;183;p19"/>
          <p:cNvSpPr txBox="1"/>
          <p:nvPr/>
        </p:nvSpPr>
        <p:spPr>
          <a:xfrm>
            <a:off x="9741462" y="3680257"/>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41" name="Google Shape;184;p19"/>
          <p:cNvSpPr txBox="1"/>
          <p:nvPr/>
        </p:nvSpPr>
        <p:spPr>
          <a:xfrm>
            <a:off x="7452266" y="3715385"/>
            <a:ext cx="658850" cy="270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42" name="Google Shape;185;p19"/>
          <p:cNvSpPr txBox="1"/>
          <p:nvPr/>
        </p:nvSpPr>
        <p:spPr>
          <a:xfrm>
            <a:off x="8194684" y="470910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latin typeface="Calibri"/>
                <a:ea typeface="Calibri"/>
                <a:cs typeface="Calibri"/>
                <a:sym typeface="Calibri"/>
              </a:rPr>
              <a:t>Test</a:t>
            </a:r>
            <a:endParaRPr b="1" dirty="0">
              <a:solidFill>
                <a:schemeClr val="tx1">
                  <a:lumMod val="75000"/>
                  <a:lumOff val="25000"/>
                </a:schemeClr>
              </a:solidFill>
              <a:latin typeface="Calibri"/>
              <a:ea typeface="Calibri"/>
              <a:cs typeface="Calibri"/>
              <a:sym typeface="Calibri"/>
            </a:endParaRPr>
          </a:p>
        </p:txBody>
      </p:sp>
      <p:sp>
        <p:nvSpPr>
          <p:cNvPr id="44" name="Google Shape;187;p19"/>
          <p:cNvSpPr/>
          <p:nvPr/>
        </p:nvSpPr>
        <p:spPr>
          <a:xfrm>
            <a:off x="6505825" y="5443785"/>
            <a:ext cx="1546500" cy="6504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Accuracy on Test is: </a:t>
            </a:r>
            <a:r>
              <a:rPr lang="en-US" b="1">
                <a:latin typeface="Calibri"/>
                <a:ea typeface="Calibri"/>
                <a:cs typeface="Calibri"/>
                <a:sym typeface="Calibri"/>
              </a:rPr>
              <a:t>TSTR</a:t>
            </a:r>
            <a:endParaRPr b="1">
              <a:latin typeface="Calibri"/>
              <a:ea typeface="Calibri"/>
              <a:cs typeface="Calibri"/>
              <a:sym typeface="Calibri"/>
            </a:endParaRPr>
          </a:p>
        </p:txBody>
      </p:sp>
      <p:cxnSp>
        <p:nvCxnSpPr>
          <p:cNvPr id="45" name="Google Shape;188;p19"/>
          <p:cNvCxnSpPr/>
          <p:nvPr/>
        </p:nvCxnSpPr>
        <p:spPr>
          <a:xfrm>
            <a:off x="7279075" y="5171135"/>
            <a:ext cx="0" cy="272700"/>
          </a:xfrm>
          <a:prstGeom prst="straightConnector1">
            <a:avLst/>
          </a:prstGeom>
          <a:noFill/>
          <a:ln w="28575" cap="flat" cmpd="sng">
            <a:solidFill>
              <a:schemeClr val="dk1"/>
            </a:solidFill>
            <a:prstDash val="solid"/>
            <a:round/>
            <a:headEnd type="none" w="med" len="med"/>
            <a:tailEnd type="triangle" w="med" len="med"/>
          </a:ln>
        </p:spPr>
      </p:cxnSp>
      <p:cxnSp>
        <p:nvCxnSpPr>
          <p:cNvPr id="48" name="Google Shape;167;p19"/>
          <p:cNvCxnSpPr>
            <a:stCxn id="39" idx="2"/>
            <a:endCxn id="34" idx="3"/>
          </p:cNvCxnSpPr>
          <p:nvPr/>
        </p:nvCxnSpPr>
        <p:spPr>
          <a:xfrm flipH="1">
            <a:off x="7715125" y="4067666"/>
            <a:ext cx="1211164" cy="964569"/>
          </a:xfrm>
          <a:prstGeom prst="straightConnector1">
            <a:avLst/>
          </a:prstGeom>
          <a:noFill/>
          <a:ln w="2857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776873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Evaluation: TSTR </a:t>
            </a:r>
            <a:r>
              <a:rPr lang="en-US" dirty="0" smtClean="0"/>
              <a:t>(</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
        <p:nvSpPr>
          <p:cNvPr id="43" name="Google Shape;194;p20"/>
          <p:cNvSpPr txBox="1"/>
          <p:nvPr/>
        </p:nvSpPr>
        <p:spPr>
          <a:xfrm>
            <a:off x="9710839" y="5640982"/>
            <a:ext cx="5373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900"/>
              <a:buFont typeface="Verdana"/>
              <a:buNone/>
            </a:pPr>
            <a:fld id="{00000000-1234-1234-1234-123412341234}" type="slidenum">
              <a:rPr lang="en-US" sz="900" b="0" i="0" u="none" strike="noStrike" cap="none">
                <a:solidFill>
                  <a:srgbClr val="7F7F7F"/>
                </a:solidFill>
                <a:latin typeface="Verdana"/>
                <a:ea typeface="Verdana"/>
                <a:cs typeface="Verdana"/>
                <a:sym typeface="Verdana"/>
              </a:rPr>
              <a:t>75</a:t>
            </a:fld>
            <a:endParaRPr sz="900" b="0" i="0" u="none" strike="noStrike" cap="none">
              <a:solidFill>
                <a:srgbClr val="7F7F7F"/>
              </a:solidFill>
              <a:latin typeface="Verdana"/>
              <a:ea typeface="Verdana"/>
              <a:cs typeface="Verdana"/>
              <a:sym typeface="Verdana"/>
            </a:endParaRPr>
          </a:p>
        </p:txBody>
      </p:sp>
      <p:sp>
        <p:nvSpPr>
          <p:cNvPr id="47" name="Google Shape;196;p20"/>
          <p:cNvSpPr txBox="1"/>
          <p:nvPr/>
        </p:nvSpPr>
        <p:spPr>
          <a:xfrm>
            <a:off x="2491740" y="2920473"/>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49" name="Google Shape;197;p20"/>
          <p:cNvSpPr txBox="1"/>
          <p:nvPr/>
        </p:nvSpPr>
        <p:spPr>
          <a:xfrm>
            <a:off x="2784865" y="39494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50" name="Google Shape;198;p20"/>
          <p:cNvSpPr txBox="1"/>
          <p:nvPr/>
        </p:nvSpPr>
        <p:spPr>
          <a:xfrm>
            <a:off x="2491740" y="498268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51" name="Google Shape;199;p20"/>
          <p:cNvSpPr txBox="1"/>
          <p:nvPr/>
        </p:nvSpPr>
        <p:spPr>
          <a:xfrm>
            <a:off x="5327015" y="418108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Train</a:t>
            </a:r>
            <a:endParaRPr b="1">
              <a:latin typeface="Calibri"/>
              <a:ea typeface="Calibri"/>
              <a:cs typeface="Calibri"/>
              <a:sym typeface="Calibri"/>
            </a:endParaRPr>
          </a:p>
        </p:txBody>
      </p:sp>
      <p:cxnSp>
        <p:nvCxnSpPr>
          <p:cNvPr id="52" name="Google Shape;200;p20"/>
          <p:cNvCxnSpPr/>
          <p:nvPr/>
        </p:nvCxnSpPr>
        <p:spPr>
          <a:xfrm>
            <a:off x="4815565" y="4119035"/>
            <a:ext cx="1433100" cy="798900"/>
          </a:xfrm>
          <a:prstGeom prst="straightConnector1">
            <a:avLst/>
          </a:prstGeom>
          <a:noFill/>
          <a:ln w="28575" cap="flat" cmpd="sng">
            <a:solidFill>
              <a:schemeClr val="dk1"/>
            </a:solidFill>
            <a:prstDash val="solid"/>
            <a:round/>
            <a:headEnd type="none" w="med" len="med"/>
            <a:tailEnd type="triangle" w="med" len="med"/>
          </a:ln>
        </p:spPr>
      </p:cxnSp>
      <p:grpSp>
        <p:nvGrpSpPr>
          <p:cNvPr id="54" name="Google Shape;204;p20"/>
          <p:cNvGrpSpPr/>
          <p:nvPr/>
        </p:nvGrpSpPr>
        <p:grpSpPr>
          <a:xfrm rot="-5400000">
            <a:off x="872043" y="4069817"/>
            <a:ext cx="1344875" cy="222512"/>
            <a:chOff x="4803625" y="951650"/>
            <a:chExt cx="1344875" cy="260400"/>
          </a:xfrm>
        </p:grpSpPr>
        <p:sp>
          <p:nvSpPr>
            <p:cNvPr id="55" name="Google Shape;205;p20"/>
            <p:cNvSpPr/>
            <p:nvPr/>
          </p:nvSpPr>
          <p:spPr>
            <a:xfrm>
              <a:off x="4803625" y="951650"/>
              <a:ext cx="759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Noise z</a:t>
              </a:r>
              <a:endParaRPr sz="1200">
                <a:latin typeface="Calibri"/>
                <a:ea typeface="Calibri"/>
                <a:cs typeface="Calibri"/>
                <a:sym typeface="Calibri"/>
              </a:endParaRPr>
            </a:p>
          </p:txBody>
        </p:sp>
        <p:sp>
          <p:nvSpPr>
            <p:cNvPr id="56" name="Google Shape;206;p20"/>
            <p:cNvSpPr/>
            <p:nvPr/>
          </p:nvSpPr>
          <p:spPr>
            <a:xfrm>
              <a:off x="5546100" y="951650"/>
              <a:ext cx="6024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Class</a:t>
              </a:r>
              <a:endParaRPr sz="1200">
                <a:latin typeface="Calibri"/>
                <a:ea typeface="Calibri"/>
                <a:cs typeface="Calibri"/>
                <a:sym typeface="Calibri"/>
              </a:endParaRPr>
            </a:p>
          </p:txBody>
        </p:sp>
      </p:grpSp>
      <p:sp>
        <p:nvSpPr>
          <p:cNvPr id="57" name="Google Shape;207;p20"/>
          <p:cNvSpPr/>
          <p:nvPr/>
        </p:nvSpPr>
        <p:spPr>
          <a:xfrm>
            <a:off x="1818965" y="4042185"/>
            <a:ext cx="872100" cy="277800"/>
          </a:xfrm>
          <a:prstGeom prst="roundRect">
            <a:avLst>
              <a:gd name="adj" fmla="val 16667"/>
            </a:avLst>
          </a:prstGeom>
          <a:solidFill>
            <a:srgbClr val="F9CB9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Generator</a:t>
            </a:r>
            <a:endParaRPr sz="1200" i="1">
              <a:latin typeface="Calibri"/>
              <a:ea typeface="Calibri"/>
              <a:cs typeface="Calibri"/>
              <a:sym typeface="Calibri"/>
            </a:endParaRPr>
          </a:p>
        </p:txBody>
      </p:sp>
      <p:cxnSp>
        <p:nvCxnSpPr>
          <p:cNvPr id="58" name="Google Shape;208;p20"/>
          <p:cNvCxnSpPr/>
          <p:nvPr/>
        </p:nvCxnSpPr>
        <p:spPr>
          <a:xfrm rot="-5400000" flipH="1">
            <a:off x="1741678" y="4091824"/>
            <a:ext cx="3300" cy="175200"/>
          </a:xfrm>
          <a:prstGeom prst="straightConnector1">
            <a:avLst/>
          </a:prstGeom>
          <a:noFill/>
          <a:ln w="19050" cap="flat" cmpd="sng">
            <a:solidFill>
              <a:srgbClr val="000000"/>
            </a:solidFill>
            <a:prstDash val="solid"/>
            <a:round/>
            <a:headEnd type="none" w="med" len="med"/>
            <a:tailEnd type="triangle" w="med" len="med"/>
          </a:ln>
        </p:spPr>
      </p:cxnSp>
      <p:cxnSp>
        <p:nvCxnSpPr>
          <p:cNvPr id="59" name="Google Shape;209;p20"/>
          <p:cNvCxnSpPr/>
          <p:nvPr/>
        </p:nvCxnSpPr>
        <p:spPr>
          <a:xfrm rot="-5400000" flipH="1">
            <a:off x="2807068" y="4091824"/>
            <a:ext cx="3300" cy="175200"/>
          </a:xfrm>
          <a:prstGeom prst="straightConnector1">
            <a:avLst/>
          </a:prstGeom>
          <a:noFill/>
          <a:ln w="19050" cap="flat" cmpd="sng">
            <a:solidFill>
              <a:srgbClr val="000000"/>
            </a:solidFill>
            <a:prstDash val="solid"/>
            <a:round/>
            <a:headEnd type="none" w="med" len="med"/>
            <a:tailEnd type="triangle" w="med" len="med"/>
          </a:ln>
        </p:spPr>
      </p:cxnSp>
      <p:sp>
        <p:nvSpPr>
          <p:cNvPr id="60" name="Google Shape;202;p20"/>
          <p:cNvSpPr/>
          <p:nvPr/>
        </p:nvSpPr>
        <p:spPr>
          <a:xfrm>
            <a:off x="6248665" y="4779035"/>
            <a:ext cx="872100" cy="277800"/>
          </a:xfrm>
          <a:prstGeom prst="roundRect">
            <a:avLst>
              <a:gd name="adj" fmla="val 16667"/>
            </a:avLst>
          </a:prstGeom>
          <a:solidFill>
            <a:srgbClr val="A4C2F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Classifier</a:t>
            </a:r>
            <a:endParaRPr sz="1200" i="1">
              <a:latin typeface="Calibri"/>
              <a:ea typeface="Calibri"/>
              <a:cs typeface="Calibri"/>
              <a:sym typeface="Calibri"/>
            </a:endParaRPr>
          </a:p>
        </p:txBody>
      </p:sp>
      <p:sp>
        <p:nvSpPr>
          <p:cNvPr id="61" name="Google Shape;210;p20"/>
          <p:cNvSpPr txBox="1"/>
          <p:nvPr/>
        </p:nvSpPr>
        <p:spPr>
          <a:xfrm>
            <a:off x="7704868" y="2022885"/>
            <a:ext cx="16779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Real Data</a:t>
            </a:r>
            <a:endParaRPr>
              <a:latin typeface="Calibri"/>
              <a:ea typeface="Calibri"/>
              <a:cs typeface="Calibri"/>
              <a:sym typeface="Calibri"/>
            </a:endParaRPr>
          </a:p>
        </p:txBody>
      </p:sp>
      <p:sp>
        <p:nvSpPr>
          <p:cNvPr id="62" name="Google Shape;211;p20"/>
          <p:cNvSpPr txBox="1"/>
          <p:nvPr/>
        </p:nvSpPr>
        <p:spPr>
          <a:xfrm>
            <a:off x="8167315" y="27373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63" name="Google Shape;212;p20"/>
          <p:cNvSpPr txBox="1"/>
          <p:nvPr/>
        </p:nvSpPr>
        <p:spPr>
          <a:xfrm>
            <a:off x="9147103" y="34565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64" name="Google Shape;213;p20"/>
          <p:cNvSpPr txBox="1"/>
          <p:nvPr/>
        </p:nvSpPr>
        <p:spPr>
          <a:xfrm>
            <a:off x="7187528" y="3489948"/>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65" name="Google Shape;214;p20"/>
          <p:cNvSpPr txBox="1"/>
          <p:nvPr/>
        </p:nvSpPr>
        <p:spPr>
          <a:xfrm>
            <a:off x="7514590" y="43451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Test</a:t>
            </a:r>
            <a:endParaRPr b="1">
              <a:latin typeface="Calibri"/>
              <a:ea typeface="Calibri"/>
              <a:cs typeface="Calibri"/>
              <a:sym typeface="Calibri"/>
            </a:endParaRPr>
          </a:p>
        </p:txBody>
      </p:sp>
      <p:cxnSp>
        <p:nvCxnSpPr>
          <p:cNvPr id="66" name="Google Shape;215;p20"/>
          <p:cNvCxnSpPr/>
          <p:nvPr/>
        </p:nvCxnSpPr>
        <p:spPr>
          <a:xfrm rot="5400000">
            <a:off x="7290872" y="3525999"/>
            <a:ext cx="646800" cy="1859100"/>
          </a:xfrm>
          <a:prstGeom prst="curvedConnector3">
            <a:avLst>
              <a:gd name="adj1" fmla="val 50007"/>
            </a:avLst>
          </a:prstGeom>
          <a:noFill/>
          <a:ln w="28575" cap="flat" cmpd="sng">
            <a:solidFill>
              <a:schemeClr val="dk1"/>
            </a:solidFill>
            <a:prstDash val="solid"/>
            <a:round/>
            <a:headEnd type="none" w="med" len="med"/>
            <a:tailEnd type="triangle" w="med" len="med"/>
          </a:ln>
        </p:spPr>
      </p:cxnSp>
      <p:sp>
        <p:nvSpPr>
          <p:cNvPr id="67" name="Google Shape;217;p20"/>
          <p:cNvSpPr/>
          <p:nvPr/>
        </p:nvSpPr>
        <p:spPr>
          <a:xfrm>
            <a:off x="5911465" y="5329485"/>
            <a:ext cx="1546500" cy="6504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Accuracy on Test is: </a:t>
            </a:r>
            <a:r>
              <a:rPr lang="en-US" b="1">
                <a:latin typeface="Calibri"/>
                <a:ea typeface="Calibri"/>
                <a:cs typeface="Calibri"/>
                <a:sym typeface="Calibri"/>
              </a:rPr>
              <a:t>TSTR</a:t>
            </a:r>
            <a:endParaRPr b="1">
              <a:latin typeface="Calibri"/>
              <a:ea typeface="Calibri"/>
              <a:cs typeface="Calibri"/>
              <a:sym typeface="Calibri"/>
            </a:endParaRPr>
          </a:p>
        </p:txBody>
      </p:sp>
      <p:cxnSp>
        <p:nvCxnSpPr>
          <p:cNvPr id="68" name="Google Shape;218;p20"/>
          <p:cNvCxnSpPr/>
          <p:nvPr/>
        </p:nvCxnSpPr>
        <p:spPr>
          <a:xfrm>
            <a:off x="6684715" y="5056835"/>
            <a:ext cx="0" cy="272700"/>
          </a:xfrm>
          <a:prstGeom prst="straightConnector1">
            <a:avLst/>
          </a:prstGeom>
          <a:noFill/>
          <a:ln w="28575" cap="flat" cmpd="sng">
            <a:solidFill>
              <a:schemeClr val="dk1"/>
            </a:solidFill>
            <a:prstDash val="solid"/>
            <a:round/>
            <a:headEnd type="none" w="med" len="med"/>
            <a:tailEnd type="triangle" w="med" len="med"/>
          </a:ln>
        </p:spPr>
      </p:cxnSp>
      <p:pic>
        <p:nvPicPr>
          <p:cNvPr id="69" name="Google Shape;219;p20"/>
          <p:cNvPicPr preferRelativeResize="0"/>
          <p:nvPr/>
        </p:nvPicPr>
        <p:blipFill>
          <a:blip r:embed="rId3">
            <a:alphaModFix/>
          </a:blip>
          <a:stretch>
            <a:fillRect/>
          </a:stretch>
        </p:blipFill>
        <p:spPr>
          <a:xfrm>
            <a:off x="3285429" y="2074600"/>
            <a:ext cx="1333976" cy="1340503"/>
          </a:xfrm>
          <a:prstGeom prst="rect">
            <a:avLst/>
          </a:prstGeom>
          <a:noFill/>
          <a:ln>
            <a:noFill/>
          </a:ln>
        </p:spPr>
      </p:pic>
      <p:pic>
        <p:nvPicPr>
          <p:cNvPr id="70" name="Google Shape;216;p20"/>
          <p:cNvPicPr preferRelativeResize="0"/>
          <p:nvPr/>
        </p:nvPicPr>
        <p:blipFill>
          <a:blip r:embed="rId4">
            <a:alphaModFix/>
          </a:blip>
          <a:stretch>
            <a:fillRect/>
          </a:stretch>
        </p:blipFill>
        <p:spPr>
          <a:xfrm>
            <a:off x="7981240" y="3000174"/>
            <a:ext cx="1125164" cy="1131976"/>
          </a:xfrm>
          <a:prstGeom prst="rect">
            <a:avLst/>
          </a:prstGeom>
          <a:noFill/>
          <a:ln>
            <a:noFill/>
          </a:ln>
        </p:spPr>
      </p:pic>
      <p:pic>
        <p:nvPicPr>
          <p:cNvPr id="71" name="Google Shape;220;p20"/>
          <p:cNvPicPr preferRelativeResize="0"/>
          <p:nvPr/>
        </p:nvPicPr>
        <p:blipFill>
          <a:blip r:embed="rId5">
            <a:alphaModFix/>
          </a:blip>
          <a:stretch>
            <a:fillRect/>
          </a:stretch>
        </p:blipFill>
        <p:spPr>
          <a:xfrm>
            <a:off x="6636100" y="2376204"/>
            <a:ext cx="1125174" cy="1134581"/>
          </a:xfrm>
          <a:prstGeom prst="rect">
            <a:avLst/>
          </a:prstGeom>
          <a:noFill/>
          <a:ln>
            <a:noFill/>
          </a:ln>
        </p:spPr>
      </p:pic>
      <p:pic>
        <p:nvPicPr>
          <p:cNvPr id="72" name="Google Shape;221;p20"/>
          <p:cNvPicPr preferRelativeResize="0"/>
          <p:nvPr/>
        </p:nvPicPr>
        <p:blipFill>
          <a:blip r:embed="rId6">
            <a:alphaModFix/>
          </a:blip>
          <a:stretch>
            <a:fillRect/>
          </a:stretch>
        </p:blipFill>
        <p:spPr>
          <a:xfrm>
            <a:off x="9292479" y="2383981"/>
            <a:ext cx="1433101" cy="1071697"/>
          </a:xfrm>
          <a:prstGeom prst="rect">
            <a:avLst/>
          </a:prstGeom>
          <a:noFill/>
          <a:ln>
            <a:noFill/>
          </a:ln>
        </p:spPr>
      </p:pic>
      <p:pic>
        <p:nvPicPr>
          <p:cNvPr id="73" name="Google Shape;222;p20"/>
          <p:cNvPicPr preferRelativeResize="0"/>
          <p:nvPr/>
        </p:nvPicPr>
        <p:blipFill>
          <a:blip r:embed="rId7">
            <a:alphaModFix/>
          </a:blip>
          <a:stretch>
            <a:fillRect/>
          </a:stretch>
        </p:blipFill>
        <p:spPr>
          <a:xfrm>
            <a:off x="3313602" y="4942931"/>
            <a:ext cx="1433100" cy="1071215"/>
          </a:xfrm>
          <a:prstGeom prst="rect">
            <a:avLst/>
          </a:prstGeom>
          <a:noFill/>
          <a:ln>
            <a:noFill/>
          </a:ln>
        </p:spPr>
      </p:pic>
      <p:pic>
        <p:nvPicPr>
          <p:cNvPr id="74" name="Google Shape;223;p20"/>
          <p:cNvPicPr preferRelativeResize="0"/>
          <p:nvPr/>
        </p:nvPicPr>
        <p:blipFill>
          <a:blip r:embed="rId8">
            <a:alphaModFix/>
          </a:blip>
          <a:stretch>
            <a:fillRect/>
          </a:stretch>
        </p:blipFill>
        <p:spPr>
          <a:xfrm>
            <a:off x="3500408" y="3554506"/>
            <a:ext cx="1333975" cy="1323910"/>
          </a:xfrm>
          <a:prstGeom prst="rect">
            <a:avLst/>
          </a:prstGeom>
          <a:noFill/>
          <a:ln>
            <a:noFill/>
          </a:ln>
        </p:spPr>
      </p:pic>
      <p:sp>
        <p:nvSpPr>
          <p:cNvPr id="75" name="Google Shape;159;p19"/>
          <p:cNvSpPr txBox="1"/>
          <p:nvPr/>
        </p:nvSpPr>
        <p:spPr>
          <a:xfrm>
            <a:off x="539375" y="974607"/>
            <a:ext cx="5748370"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200" dirty="0" smtClean="0">
                <a:solidFill>
                  <a:schemeClr val="tx1">
                    <a:lumMod val="75000"/>
                    <a:lumOff val="25000"/>
                  </a:schemeClr>
                </a:solidFill>
                <a:latin typeface="Karla" charset="0"/>
                <a:ea typeface="Karla" charset="0"/>
                <a:cs typeface="Karla" charset="0"/>
                <a:sym typeface="Helvetica Neue"/>
              </a:rPr>
              <a:t>Test </a:t>
            </a:r>
            <a:r>
              <a:rPr lang="en-US" sz="2200" dirty="0">
                <a:solidFill>
                  <a:schemeClr val="tx1">
                    <a:lumMod val="75000"/>
                    <a:lumOff val="25000"/>
                  </a:schemeClr>
                </a:solidFill>
                <a:latin typeface="Karla" charset="0"/>
                <a:ea typeface="Karla" charset="0"/>
                <a:cs typeface="Karla" charset="0"/>
                <a:sym typeface="Helvetica Neue"/>
              </a:rPr>
              <a:t>on Synthetic Train on Real (TSTR)</a:t>
            </a:r>
            <a:endParaRPr sz="2200" b="0" i="0" u="none" strike="noStrike" cap="none" dirty="0">
              <a:solidFill>
                <a:schemeClr val="tx1">
                  <a:lumMod val="75000"/>
                  <a:lumOff val="25000"/>
                </a:schemeClr>
              </a:solidFill>
              <a:latin typeface="Karla" charset="0"/>
              <a:ea typeface="Karla" charset="0"/>
              <a:cs typeface="Karla" charset="0"/>
              <a:sym typeface="Helvetica Neue"/>
            </a:endParaRPr>
          </a:p>
        </p:txBody>
      </p:sp>
      <p:sp>
        <p:nvSpPr>
          <p:cNvPr id="76" name="Google Shape;169;p19"/>
          <p:cNvSpPr txBox="1"/>
          <p:nvPr/>
        </p:nvSpPr>
        <p:spPr>
          <a:xfrm>
            <a:off x="2468945" y="1682021"/>
            <a:ext cx="3993624"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Synthetic </a:t>
            </a:r>
            <a:r>
              <a:rPr lang="en-US" dirty="0" smtClean="0">
                <a:solidFill>
                  <a:schemeClr val="tx1">
                    <a:lumMod val="75000"/>
                    <a:lumOff val="25000"/>
                  </a:schemeClr>
                </a:solidFill>
                <a:latin typeface="Calibri"/>
                <a:ea typeface="Calibri"/>
                <a:cs typeface="Calibri"/>
                <a:sym typeface="Calibri"/>
              </a:rPr>
              <a:t>Data</a:t>
            </a:r>
            <a:r>
              <a:rPr lang="en-US" dirty="0">
                <a:solidFill>
                  <a:schemeClr val="tx1">
                    <a:lumMod val="75000"/>
                    <a:lumOff val="25000"/>
                  </a:schemeClr>
                </a:solidFill>
                <a:latin typeface="Calibri"/>
                <a:ea typeface="Calibri"/>
                <a:cs typeface="Calibri"/>
                <a:sym typeface="Calibri"/>
              </a:rPr>
              <a:t> </a:t>
            </a:r>
            <a:r>
              <a:rPr lang="en-US" dirty="0" smtClean="0">
                <a:solidFill>
                  <a:schemeClr val="tx1">
                    <a:lumMod val="75000"/>
                    <a:lumOff val="25000"/>
                  </a:schemeClr>
                </a:solidFill>
                <a:latin typeface="Calibri"/>
                <a:ea typeface="Calibri"/>
                <a:cs typeface="Calibri"/>
                <a:sym typeface="Calibri"/>
              </a:rPr>
              <a:t>(GAN </a:t>
            </a:r>
            <a:r>
              <a:rPr lang="en-US" dirty="0">
                <a:solidFill>
                  <a:schemeClr val="tx1">
                    <a:lumMod val="75000"/>
                    <a:lumOff val="25000"/>
                  </a:schemeClr>
                </a:solidFill>
                <a:latin typeface="Calibri"/>
                <a:ea typeface="Calibri"/>
                <a:cs typeface="Calibri"/>
                <a:sym typeface="Calibri"/>
              </a:rPr>
              <a:t>generated)</a:t>
            </a:r>
            <a:endParaRPr dirty="0">
              <a:solidFill>
                <a:schemeClr val="tx1">
                  <a:lumMod val="75000"/>
                  <a:lumOff val="25000"/>
                </a:schemeClr>
              </a:solidFill>
              <a:latin typeface="Calibri"/>
              <a:ea typeface="Calibri"/>
              <a:cs typeface="Calibri"/>
              <a:sym typeface="Calibri"/>
            </a:endParaRPr>
          </a:p>
        </p:txBody>
      </p:sp>
    </p:spTree>
    <p:extLst>
      <p:ext uri="{BB962C8B-B14F-4D97-AF65-F5344CB8AC3E}">
        <p14:creationId xmlns:p14="http://schemas.microsoft.com/office/powerpoint/2010/main" val="1912110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13"/>
              </a:ext>
            </a:extLst>
          </a:blip>
          <a:stretch>
            <a:fillRect/>
          </a:stretch>
        </p:blipFill>
        <p:spPr>
          <a:xfrm>
            <a:off x="1957063" y="2983646"/>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8</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xmlns=""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a16="http://schemas.microsoft.com/office/drawing/2014/main" xmlns=""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xmlns=""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a16="http://schemas.microsoft.com/office/drawing/2014/main" xmlns=""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a16="http://schemas.microsoft.com/office/drawing/2014/main" xmlns=""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a16="http://schemas.microsoft.com/office/drawing/2014/main" xmlns="" id="{4BCB06EB-D7CE-4301-9C7B-C9F2E3E35826}"/>
                  </a:ext>
                </a:extLst>
              </p:cNvPr>
              <p:cNvPicPr>
                <a:picLocks noChangeAspect="1"/>
              </p:cNvPicPr>
              <p:nvPr/>
            </p:nvPicPr>
            <p:blipFill>
              <a:blip r:embed="rId14">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a16="http://schemas.microsoft.com/office/drawing/2014/main" xmlns=""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a16="http://schemas.microsoft.com/office/drawing/2014/main" xmlns=""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a16="http://schemas.microsoft.com/office/drawing/2014/main" xmlns=""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a16="http://schemas.microsoft.com/office/drawing/2014/main" xmlns=""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a16="http://schemas.microsoft.com/office/drawing/2014/main" xmlns="" id="{DDC9F033-3D2B-4DD1-B28B-57B9DCD0A924}"/>
                  </a:ext>
                </a:extLst>
              </p:cNvPr>
              <p:cNvPicPr>
                <a:picLocks noChangeAspect="1"/>
              </p:cNvPicPr>
              <p:nvPr/>
            </p:nvPicPr>
            <p:blipFill>
              <a:blip r:embed="rId14">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a16="http://schemas.microsoft.com/office/drawing/2014/main" xmlns=""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a16="http://schemas.microsoft.com/office/drawing/2014/main" xmlns=""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a16="http://schemas.microsoft.com/office/drawing/2014/main" xmlns=""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a16="http://schemas.microsoft.com/office/drawing/2014/main" xmlns=""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a16="http://schemas.microsoft.com/office/drawing/2014/main" xmlns="" id="{0DA31B4E-B018-47C4-AC05-E93F2089D2C3}"/>
                  </a:ext>
                </a:extLst>
              </p:cNvPr>
              <p:cNvPicPr>
                <a:picLocks noChangeAspect="1"/>
              </p:cNvPicPr>
              <p:nvPr/>
            </p:nvPicPr>
            <p:blipFill>
              <a:blip r:embed="rId14">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a16="http://schemas.microsoft.com/office/drawing/2014/main" xmlns=""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a16="http://schemas.microsoft.com/office/drawing/2014/main" xmlns=""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a16="http://schemas.microsoft.com/office/drawing/2014/main" xmlns=""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a16="http://schemas.microsoft.com/office/drawing/2014/main" xmlns=""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a16="http://schemas.microsoft.com/office/drawing/2014/main" xmlns="" id="{6AA55477-828E-408D-851A-E8B184376A57}"/>
                  </a:ext>
                </a:extLst>
              </p:cNvPr>
              <p:cNvPicPr>
                <a:picLocks noChangeAspect="1"/>
              </p:cNvPicPr>
              <p:nvPr/>
            </p:nvPicPr>
            <p:blipFill>
              <a:blip r:embed="rId14">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a16="http://schemas.microsoft.com/office/drawing/2014/main" xmlns=""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a16="http://schemas.microsoft.com/office/drawing/2014/main" xmlns=""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a16="http://schemas.microsoft.com/office/drawing/2014/main" xmlns="" id="{6D557025-40E6-4F21-8C13-D18993B75717}"/>
              </a:ext>
            </a:extLst>
          </p:cNvPr>
          <p:cNvPicPr>
            <a:picLocks noChangeAspect="1"/>
          </p:cNvPicPr>
          <p:nvPr/>
        </p:nvPicPr>
        <p:blipFill>
          <a:blip r:embed="rId15">
            <a:extLst>
              <a:ext uri="{96DAC541-7B7A-43D3-8B79-37D633B846F1}">
                <asvg:svgBlip xmlns:asvg="http://schemas.microsoft.com/office/drawing/2016/SVG/main" xmlns=""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a16="http://schemas.microsoft.com/office/drawing/2014/main" xmlns="" id="{5E8C1245-0F04-4043-B0D7-56B06609BB9F}"/>
              </a:ext>
            </a:extLst>
          </p:cNvPr>
          <p:cNvPicPr>
            <a:picLocks noChangeAspect="1"/>
          </p:cNvPicPr>
          <p:nvPr/>
        </p:nvPicPr>
        <p:blipFill>
          <a:blip r:embed="rId15">
            <a:extLst>
              <a:ext uri="{96DAC541-7B7A-43D3-8B79-37D633B846F1}">
                <asvg:svgBlip xmlns:asvg="http://schemas.microsoft.com/office/drawing/2016/SVG/main" xmlns=""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a16="http://schemas.microsoft.com/office/drawing/2014/main" xmlns="" id="{2A14EB7D-8C8B-4A9F-BDA3-DB84F6665E06}"/>
              </a:ext>
            </a:extLst>
          </p:cNvPr>
          <p:cNvPicPr>
            <a:picLocks noChangeAspect="1"/>
          </p:cNvPicPr>
          <p:nvPr/>
        </p:nvPicPr>
        <p:blipFill>
          <a:blip r:embed="rId15">
            <a:extLst>
              <a:ext uri="{96DAC541-7B7A-43D3-8B79-37D633B846F1}">
                <asvg:svgBlip xmlns:asvg="http://schemas.microsoft.com/office/drawing/2016/SVG/main" xmlns=""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a16="http://schemas.microsoft.com/office/drawing/2014/main" xmlns=""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a16="http://schemas.microsoft.com/office/drawing/2014/main" xmlns=""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a16="http://schemas.microsoft.com/office/drawing/2014/main" xmlns="" id="{A64B2185-F728-4FC7-97AE-30E234C0F4B6}"/>
                  </a:ext>
                </a:extLst>
              </p:cNvPr>
              <p:cNvPicPr>
                <a:picLocks noChangeAspect="1"/>
              </p:cNvPicPr>
              <p:nvPr/>
            </p:nvPicPr>
            <p:blipFill>
              <a:blip r:embed="rId16">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a16="http://schemas.microsoft.com/office/drawing/2014/main" xmlns=""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a16="http://schemas.microsoft.com/office/drawing/2014/main" xmlns=""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a16="http://schemas.microsoft.com/office/drawing/2014/main" xmlns=""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a16="http://schemas.microsoft.com/office/drawing/2014/main" xmlns=""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a16="http://schemas.microsoft.com/office/drawing/2014/main" xmlns="" id="{DFC52277-4DFF-430A-AC99-B781EB8B4962}"/>
                  </a:ext>
                </a:extLst>
              </p:cNvPr>
              <p:cNvPicPr>
                <a:picLocks noChangeAspect="1"/>
              </p:cNvPicPr>
              <p:nvPr/>
            </p:nvPicPr>
            <p:blipFill>
              <a:blip r:embed="rId16">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a16="http://schemas.microsoft.com/office/drawing/2014/main" xmlns=""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a16="http://schemas.microsoft.com/office/drawing/2014/main" xmlns=""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a16="http://schemas.microsoft.com/office/drawing/2014/main" xmlns="" id="{88A457C3-C9A8-4A71-928A-9F6C774E687D}"/>
              </a:ext>
            </a:extLst>
          </p:cNvPr>
          <p:cNvPicPr>
            <a:picLocks noChangeAspect="1"/>
          </p:cNvPicPr>
          <p:nvPr/>
        </p:nvPicPr>
        <p:blipFill>
          <a:blip r:embed="rId17">
            <a:extLst>
              <a:ext uri="{96DAC541-7B7A-43D3-8B79-37D633B846F1}">
                <asvg:svgBlip xmlns:asvg="http://schemas.microsoft.com/office/drawing/2016/SVG/main" xmlns=""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3">
            <a:extLst>
              <a:ext uri="{96DAC541-7B7A-43D3-8B79-37D633B846F1}">
                <asvg:svgBlip xmlns:asvg="http://schemas.microsoft.com/office/drawing/2016/SVG/main" xmlns=""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2346960" y="3705533"/>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9</a:t>
            </a:fld>
            <a:endParaRPr lang="en-US"/>
          </a:p>
        </p:txBody>
      </p:sp>
      <p:sp>
        <p:nvSpPr>
          <p:cNvPr id="8" name="TextBox 7">
            <a:extLst>
              <a:ext uri="{FF2B5EF4-FFF2-40B4-BE49-F238E27FC236}">
                <a16:creationId xmlns:a16="http://schemas.microsoft.com/office/drawing/2014/main" xmlns=""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a16="http://schemas.microsoft.com/office/drawing/2014/main" xmlns=""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xmlns=""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xmlns=""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a16="http://schemas.microsoft.com/office/drawing/2014/main" xmlns=""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xmlns=""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a16="http://schemas.microsoft.com/office/drawing/2014/main" xmlns="" id="{DF4F8075-E976-4BEE-996E-70D668C35B4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a16="http://schemas.microsoft.com/office/drawing/2014/main" xmlns="" id="{5A1F0F4B-04D0-4510-9B5E-CA2212FDE31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a16="http://schemas.microsoft.com/office/drawing/2014/main" xmlns="" id="{B322B58B-76DE-4C8A-A9F1-5D25E1E22F0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a16="http://schemas.microsoft.com/office/drawing/2014/main" xmlns="" id="{5DDDD8D2-BF98-4229-AFB7-C6FED3CB6D3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20188</TotalTime>
  <Words>3486</Words>
  <Application>Microsoft Macintosh PowerPoint</Application>
  <PresentationFormat>Widescreen</PresentationFormat>
  <Paragraphs>758</Paragraphs>
  <Slides>75</Slides>
  <Notes>75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4" baseType="lpstr">
      <vt:lpstr>Calibri</vt:lpstr>
      <vt:lpstr>Cambria Math</vt:lpstr>
      <vt:lpstr>Helvetica Neue</vt:lpstr>
      <vt:lpstr>Karla</vt:lpstr>
      <vt:lpstr>Times</vt:lpstr>
      <vt:lpstr>Verdana</vt:lpstr>
      <vt:lpstr>Arial</vt:lpstr>
      <vt:lpstr>GEC_template</vt:lpstr>
      <vt:lpstr>Equation</vt:lpstr>
      <vt:lpstr>Lecture 20: GANS</vt:lpstr>
      <vt:lpstr>Outline</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PowerPoint Presentation</vt:lpstr>
      <vt:lpstr>Min-max Cost</vt:lpstr>
      <vt:lpstr>Training GANs</vt:lpstr>
      <vt:lpstr>Training the GAN</vt:lpstr>
      <vt:lpstr>Training the GAN</vt:lpstr>
      <vt:lpstr>Training the GAN</vt:lpstr>
      <vt:lpstr>Min-max Cost</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Evolution of GANs </vt:lpstr>
      <vt:lpstr>Evolution of GANs </vt:lpstr>
      <vt:lpstr>PowerPoint Presentation</vt:lpstr>
      <vt:lpstr>GAN Rules of Thumb (GANHACKs)</vt:lpstr>
      <vt:lpstr>GAN Rules of Thumb (GANHACKs) </vt:lpstr>
      <vt:lpstr>GAN Rules of Thumb (GANHACKs) </vt:lpstr>
      <vt:lpstr>Outline</vt:lpstr>
      <vt:lpstr>Game Theory </vt:lpstr>
      <vt:lpstr>Game Theory (cont)</vt:lpstr>
      <vt:lpstr>Outline</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lpstr>PowerPoint Presentation</vt:lpstr>
      <vt:lpstr>PowerPoint Presentation</vt:lpstr>
      <vt:lpstr>PowerPoint Presentation</vt:lpstr>
      <vt:lpstr>Evaluation</vt:lpstr>
      <vt:lpstr>Evaluation (cont)</vt:lpstr>
      <vt:lpstr>Evaluation: Inception Score</vt:lpstr>
      <vt:lpstr>Evaluation: TSTR</vt:lpstr>
      <vt:lpstr>Evaluation: TSTR (cont)</vt:lpstr>
      <vt:lpstr>Evaluation: TSTR (cont)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167</cp:revision>
  <cp:lastPrinted>2019-04-17T16:52:49Z</cp:lastPrinted>
  <dcterms:created xsi:type="dcterms:W3CDTF">2019-03-07T14:08:16Z</dcterms:created>
  <dcterms:modified xsi:type="dcterms:W3CDTF">2020-04-08T05:43:54Z</dcterms:modified>
</cp:coreProperties>
</file>